
<file path=[Content_Types].xml><?xml version="1.0" encoding="utf-8"?>
<Types xmlns="http://schemas.openxmlformats.org/package/2006/content-types">
  <Default Extension="png" ContentType="image/png"/>
  <Default Extension="jpeg" ContentType="image/jpeg"/>
  <Default Extension="webp"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49"/>
  </p:notesMasterIdLst>
  <p:handoutMasterIdLst>
    <p:handoutMasterId r:id="rId50"/>
  </p:handoutMasterIdLst>
  <p:sldIdLst>
    <p:sldId id="256" r:id="rId2"/>
    <p:sldId id="257" r:id="rId3"/>
    <p:sldId id="261" r:id="rId4"/>
    <p:sldId id="325" r:id="rId5"/>
    <p:sldId id="296" r:id="rId6"/>
    <p:sldId id="289" r:id="rId7"/>
    <p:sldId id="307" r:id="rId8"/>
    <p:sldId id="298" r:id="rId9"/>
    <p:sldId id="299" r:id="rId10"/>
    <p:sldId id="300" r:id="rId11"/>
    <p:sldId id="259" r:id="rId12"/>
    <p:sldId id="309" r:id="rId13"/>
    <p:sldId id="310" r:id="rId14"/>
    <p:sldId id="311" r:id="rId15"/>
    <p:sldId id="312" r:id="rId16"/>
    <p:sldId id="313" r:id="rId17"/>
    <p:sldId id="314" r:id="rId18"/>
    <p:sldId id="315" r:id="rId19"/>
    <p:sldId id="316" r:id="rId20"/>
    <p:sldId id="317" r:id="rId21"/>
    <p:sldId id="318" r:id="rId22"/>
    <p:sldId id="319" r:id="rId23"/>
    <p:sldId id="320" r:id="rId24"/>
    <p:sldId id="321" r:id="rId25"/>
    <p:sldId id="322" r:id="rId26"/>
    <p:sldId id="323" r:id="rId27"/>
    <p:sldId id="324" r:id="rId28"/>
    <p:sldId id="277" r:id="rId29"/>
    <p:sldId id="327" r:id="rId30"/>
    <p:sldId id="328" r:id="rId31"/>
    <p:sldId id="302" r:id="rId32"/>
    <p:sldId id="293" r:id="rId33"/>
    <p:sldId id="283" r:id="rId34"/>
    <p:sldId id="284" r:id="rId35"/>
    <p:sldId id="304" r:id="rId36"/>
    <p:sldId id="260" r:id="rId37"/>
    <p:sldId id="278" r:id="rId38"/>
    <p:sldId id="279" r:id="rId39"/>
    <p:sldId id="280" r:id="rId40"/>
    <p:sldId id="281" r:id="rId41"/>
    <p:sldId id="282" r:id="rId42"/>
    <p:sldId id="286" r:id="rId43"/>
    <p:sldId id="305" r:id="rId44"/>
    <p:sldId id="306" r:id="rId45"/>
    <p:sldId id="288" r:id="rId46"/>
    <p:sldId id="285" r:id="rId47"/>
    <p:sldId id="287" r:id="rId48"/>
  </p:sldIdLst>
  <p:sldSz cx="12192000" cy="6858000"/>
  <p:notesSz cx="6791325" cy="9872663"/>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793" userDrawn="1">
          <p15:clr>
            <a:srgbClr val="A4A3A4"/>
          </p15:clr>
        </p15:guide>
        <p15:guide id="2" pos="7305" userDrawn="1">
          <p15:clr>
            <a:srgbClr val="A4A3A4"/>
          </p15:clr>
        </p15:guide>
      </p15:sldGuideLst>
    </p:ext>
    <p:ext uri="{2D200454-40CA-4A62-9FC3-DE9A4176ACB9}">
      <p15:notesGuideLst xmlns:p15="http://schemas.microsoft.com/office/powerpoint/2012/main">
        <p15:guide id="1" orient="horz" pos="3110">
          <p15:clr>
            <a:srgbClr val="A4A3A4"/>
          </p15:clr>
        </p15:guide>
        <p15:guide id="2" pos="2139">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9D5C7"/>
    <a:srgbClr val="D4D2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867" autoAdjust="0"/>
    <p:restoredTop sz="73333" autoAdjust="0"/>
  </p:normalViewPr>
  <p:slideViewPr>
    <p:cSldViewPr>
      <p:cViewPr varScale="1">
        <p:scale>
          <a:sx n="78" d="100"/>
          <a:sy n="78" d="100"/>
        </p:scale>
        <p:origin x="1380" y="84"/>
      </p:cViewPr>
      <p:guideLst>
        <p:guide orient="horz" pos="3793"/>
        <p:guide pos="7305"/>
      </p:guideLst>
    </p:cSldViewPr>
  </p:slideViewPr>
  <p:outlineViewPr>
    <p:cViewPr>
      <p:scale>
        <a:sx n="33" d="100"/>
        <a:sy n="33" d="100"/>
      </p:scale>
      <p:origin x="0" y="10224"/>
    </p:cViewPr>
  </p:outlineViewPr>
  <p:notesTextViewPr>
    <p:cViewPr>
      <p:scale>
        <a:sx n="100" d="100"/>
        <a:sy n="100" d="100"/>
      </p:scale>
      <p:origin x="0" y="0"/>
    </p:cViewPr>
  </p:notesTextViewPr>
  <p:notesViewPr>
    <p:cSldViewPr showGuides="1">
      <p:cViewPr varScale="1">
        <p:scale>
          <a:sx n="88" d="100"/>
          <a:sy n="88" d="100"/>
        </p:scale>
        <p:origin x="-2622" y="-120"/>
      </p:cViewPr>
      <p:guideLst>
        <p:guide orient="horz" pos="3110"/>
        <p:guide pos="2139"/>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handoutMaster" Target="handoutMasters/handout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42908" cy="493633"/>
          </a:xfrm>
          <a:prstGeom prst="rect">
            <a:avLst/>
          </a:prstGeom>
        </p:spPr>
        <p:txBody>
          <a:bodyPr vert="horz" lIns="91440" tIns="45720" rIns="91440" bIns="45720" rtlCol="0"/>
          <a:lstStyle>
            <a:lvl1pPr algn="l">
              <a:defRPr sz="1200"/>
            </a:lvl1pPr>
          </a:lstStyle>
          <a:p>
            <a:endParaRPr lang="en-US"/>
          </a:p>
        </p:txBody>
      </p:sp>
      <p:sp>
        <p:nvSpPr>
          <p:cNvPr id="3" name="Datumsplatzhalter 2"/>
          <p:cNvSpPr>
            <a:spLocks noGrp="1"/>
          </p:cNvSpPr>
          <p:nvPr>
            <p:ph type="dt" sz="quarter" idx="1"/>
          </p:nvPr>
        </p:nvSpPr>
        <p:spPr>
          <a:xfrm>
            <a:off x="3846846" y="0"/>
            <a:ext cx="2942908" cy="493633"/>
          </a:xfrm>
          <a:prstGeom prst="rect">
            <a:avLst/>
          </a:prstGeom>
        </p:spPr>
        <p:txBody>
          <a:bodyPr vert="horz" lIns="91440" tIns="45720" rIns="91440" bIns="45720" rtlCol="0"/>
          <a:lstStyle>
            <a:lvl1pPr algn="r">
              <a:defRPr sz="1200"/>
            </a:lvl1pPr>
          </a:lstStyle>
          <a:p>
            <a:fld id="{931E6113-BF75-4F1B-9EA5-E0C8412D7888}" type="datetimeFigureOut">
              <a:rPr lang="de-DE" smtClean="0"/>
              <a:pPr/>
              <a:t>25.09.2019</a:t>
            </a:fld>
            <a:endParaRPr lang="en-US"/>
          </a:p>
        </p:txBody>
      </p:sp>
      <p:sp>
        <p:nvSpPr>
          <p:cNvPr id="4" name="Fußzeilenplatzhalter 3"/>
          <p:cNvSpPr>
            <a:spLocks noGrp="1"/>
          </p:cNvSpPr>
          <p:nvPr>
            <p:ph type="ftr" sz="quarter" idx="2"/>
          </p:nvPr>
        </p:nvSpPr>
        <p:spPr>
          <a:xfrm>
            <a:off x="0" y="9377316"/>
            <a:ext cx="2942908" cy="493633"/>
          </a:xfrm>
          <a:prstGeom prst="rect">
            <a:avLst/>
          </a:prstGeom>
        </p:spPr>
        <p:txBody>
          <a:bodyPr vert="horz" lIns="91440" tIns="45720" rIns="91440" bIns="45720" rtlCol="0" anchor="b"/>
          <a:lstStyle>
            <a:lvl1pPr algn="l">
              <a:defRPr sz="1200"/>
            </a:lvl1pPr>
          </a:lstStyle>
          <a:p>
            <a:endParaRPr lang="en-US"/>
          </a:p>
        </p:txBody>
      </p:sp>
      <p:sp>
        <p:nvSpPr>
          <p:cNvPr id="5" name="Foliennummernplatzhalter 4"/>
          <p:cNvSpPr>
            <a:spLocks noGrp="1"/>
          </p:cNvSpPr>
          <p:nvPr>
            <p:ph type="sldNum" sz="quarter" idx="3"/>
          </p:nvPr>
        </p:nvSpPr>
        <p:spPr>
          <a:xfrm>
            <a:off x="3846846" y="9377316"/>
            <a:ext cx="2942908" cy="493633"/>
          </a:xfrm>
          <a:prstGeom prst="rect">
            <a:avLst/>
          </a:prstGeom>
        </p:spPr>
        <p:txBody>
          <a:bodyPr vert="horz" lIns="91440" tIns="45720" rIns="91440" bIns="45720" rtlCol="0" anchor="b"/>
          <a:lstStyle>
            <a:lvl1pPr algn="r">
              <a:defRPr sz="1200"/>
            </a:lvl1pPr>
          </a:lstStyle>
          <a:p>
            <a:fld id="{896A25A0-B00E-4A4D-AB7B-0B8DE1C3ED18}" type="slidenum">
              <a:rPr lang="en-US" smtClean="0"/>
              <a:pPr/>
              <a:t>‹Nr.›</a:t>
            </a:fld>
            <a:endParaRPr lang="en-US"/>
          </a:p>
        </p:txBody>
      </p:sp>
    </p:spTree>
    <p:extLst>
      <p:ext uri="{BB962C8B-B14F-4D97-AF65-F5344CB8AC3E}">
        <p14:creationId xmlns:p14="http://schemas.microsoft.com/office/powerpoint/2010/main" val="44259679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42908" cy="493633"/>
          </a:xfrm>
          <a:prstGeom prst="rect">
            <a:avLst/>
          </a:prstGeom>
        </p:spPr>
        <p:txBody>
          <a:bodyPr vert="horz" lIns="91440" tIns="45720" rIns="91440" bIns="45720" rtlCol="0"/>
          <a:lstStyle>
            <a:lvl1pPr algn="l">
              <a:defRPr sz="1200"/>
            </a:lvl1pPr>
          </a:lstStyle>
          <a:p>
            <a:endParaRPr lang="en-US"/>
          </a:p>
        </p:txBody>
      </p:sp>
      <p:sp>
        <p:nvSpPr>
          <p:cNvPr id="3" name="Datumsplatzhalter 2"/>
          <p:cNvSpPr>
            <a:spLocks noGrp="1"/>
          </p:cNvSpPr>
          <p:nvPr>
            <p:ph type="dt" idx="1"/>
          </p:nvPr>
        </p:nvSpPr>
        <p:spPr>
          <a:xfrm>
            <a:off x="3846846" y="0"/>
            <a:ext cx="2942908" cy="493633"/>
          </a:xfrm>
          <a:prstGeom prst="rect">
            <a:avLst/>
          </a:prstGeom>
        </p:spPr>
        <p:txBody>
          <a:bodyPr vert="horz" lIns="91440" tIns="45720" rIns="91440" bIns="45720" rtlCol="0"/>
          <a:lstStyle>
            <a:lvl1pPr algn="r">
              <a:defRPr sz="1200"/>
            </a:lvl1pPr>
          </a:lstStyle>
          <a:p>
            <a:fld id="{DCD555DF-A998-4826-B2E4-6D27A37DCCB3}" type="datetimeFigureOut">
              <a:rPr lang="de-DE" smtClean="0"/>
              <a:pPr/>
              <a:t>25.09.2019</a:t>
            </a:fld>
            <a:endParaRPr lang="en-US"/>
          </a:p>
        </p:txBody>
      </p:sp>
      <p:sp>
        <p:nvSpPr>
          <p:cNvPr id="4" name="Folienbildplatzhalter 3"/>
          <p:cNvSpPr>
            <a:spLocks noGrp="1" noRot="1" noChangeAspect="1"/>
          </p:cNvSpPr>
          <p:nvPr>
            <p:ph type="sldImg" idx="2"/>
          </p:nvPr>
        </p:nvSpPr>
        <p:spPr>
          <a:xfrm>
            <a:off x="104775" y="739775"/>
            <a:ext cx="6581775" cy="3703638"/>
          </a:xfrm>
          <a:prstGeom prst="rect">
            <a:avLst/>
          </a:prstGeom>
          <a:noFill/>
          <a:ln w="12700">
            <a:solidFill>
              <a:prstClr val="black"/>
            </a:solidFill>
          </a:ln>
        </p:spPr>
        <p:txBody>
          <a:bodyPr vert="horz" lIns="91440" tIns="45720" rIns="91440" bIns="45720" rtlCol="0" anchor="ctr"/>
          <a:lstStyle/>
          <a:p>
            <a:endParaRPr lang="en-US"/>
          </a:p>
        </p:txBody>
      </p:sp>
      <p:sp>
        <p:nvSpPr>
          <p:cNvPr id="5" name="Notizenplatzhalter 4"/>
          <p:cNvSpPr>
            <a:spLocks noGrp="1"/>
          </p:cNvSpPr>
          <p:nvPr>
            <p:ph type="body" sz="quarter" idx="3"/>
          </p:nvPr>
        </p:nvSpPr>
        <p:spPr>
          <a:xfrm>
            <a:off x="679133" y="4689515"/>
            <a:ext cx="5433060" cy="4442698"/>
          </a:xfrm>
          <a:prstGeom prst="rect">
            <a:avLst/>
          </a:prstGeom>
        </p:spPr>
        <p:txBody>
          <a:bodyPr vert="horz" lIns="91440" tIns="45720" rIns="91440" bIns="45720" rtlCol="0">
            <a:normAutofit/>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6" name="Fußzeilenplatzhalter 5"/>
          <p:cNvSpPr>
            <a:spLocks noGrp="1"/>
          </p:cNvSpPr>
          <p:nvPr>
            <p:ph type="ftr" sz="quarter" idx="4"/>
          </p:nvPr>
        </p:nvSpPr>
        <p:spPr>
          <a:xfrm>
            <a:off x="0" y="9377316"/>
            <a:ext cx="2942908" cy="493633"/>
          </a:xfrm>
          <a:prstGeom prst="rect">
            <a:avLst/>
          </a:prstGeom>
        </p:spPr>
        <p:txBody>
          <a:bodyPr vert="horz" lIns="91440" tIns="45720" rIns="91440" bIns="45720" rtlCol="0" anchor="b"/>
          <a:lstStyle>
            <a:lvl1pPr algn="l">
              <a:defRPr sz="1200"/>
            </a:lvl1pPr>
          </a:lstStyle>
          <a:p>
            <a:endParaRPr lang="en-US"/>
          </a:p>
        </p:txBody>
      </p:sp>
      <p:sp>
        <p:nvSpPr>
          <p:cNvPr id="7" name="Foliennummernplatzhalter 6"/>
          <p:cNvSpPr>
            <a:spLocks noGrp="1"/>
          </p:cNvSpPr>
          <p:nvPr>
            <p:ph type="sldNum" sz="quarter" idx="5"/>
          </p:nvPr>
        </p:nvSpPr>
        <p:spPr>
          <a:xfrm>
            <a:off x="3846846" y="9377316"/>
            <a:ext cx="2942908" cy="493633"/>
          </a:xfrm>
          <a:prstGeom prst="rect">
            <a:avLst/>
          </a:prstGeom>
        </p:spPr>
        <p:txBody>
          <a:bodyPr vert="horz" lIns="91440" tIns="45720" rIns="91440" bIns="45720" rtlCol="0" anchor="b"/>
          <a:lstStyle>
            <a:lvl1pPr algn="r">
              <a:defRPr sz="1200"/>
            </a:lvl1pPr>
          </a:lstStyle>
          <a:p>
            <a:fld id="{B2DE17EF-A9BB-4D33-B1DA-2A5BBAB4D44E}" type="slidenum">
              <a:rPr lang="en-US" smtClean="0"/>
              <a:pPr/>
              <a:t>‹Nr.›</a:t>
            </a:fld>
            <a:endParaRPr lang="en-US"/>
          </a:p>
        </p:txBody>
      </p:sp>
    </p:spTree>
    <p:extLst>
      <p:ext uri="{BB962C8B-B14F-4D97-AF65-F5344CB8AC3E}">
        <p14:creationId xmlns:p14="http://schemas.microsoft.com/office/powerpoint/2010/main" val="24571970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04775" y="739775"/>
            <a:ext cx="6581775" cy="3703638"/>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B2DE17EF-A9BB-4D33-B1DA-2A5BBAB4D44E}" type="slidenum">
              <a:rPr lang="en-US" smtClean="0"/>
              <a:pPr/>
              <a:t>1</a:t>
            </a:fld>
            <a:endParaRPr lang="en-US"/>
          </a:p>
        </p:txBody>
      </p:sp>
    </p:spTree>
    <p:extLst>
      <p:ext uri="{BB962C8B-B14F-4D97-AF65-F5344CB8AC3E}">
        <p14:creationId xmlns:p14="http://schemas.microsoft.com/office/powerpoint/2010/main" val="24657339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liennummernplatzhalter 6"/>
          <p:cNvSpPr txBox="1">
            <a:spLocks noGrp="1"/>
          </p:cNvSpPr>
          <p:nvPr>
            <p:ph type="sldNum" sz="quarter" idx="5"/>
          </p:nvPr>
        </p:nvSpPr>
        <p:spPr>
          <a:ln/>
        </p:spPr>
        <p:txBody>
          <a:bodyPr lIns="0" tIns="0" rIns="0" bIns="0" anchor="b" anchorCtr="0">
            <a:noAutofit/>
          </a:bodyPr>
          <a:lstStyle/>
          <a:p>
            <a:pPr lvl="0"/>
            <a:fld id="{1BFBD87E-81B2-4C50-8C8B-FF6192D750D7}" type="slidenum">
              <a:t>18</a:t>
            </a:fld>
            <a:endParaRPr lang="en-GB"/>
          </a:p>
        </p:txBody>
      </p:sp>
      <p:sp>
        <p:nvSpPr>
          <p:cNvPr id="2" name="Folienbildplatzhalter 1"/>
          <p:cNvSpPr>
            <a:spLocks noGrp="1" noRot="1" noChangeAspect="1" noResize="1"/>
          </p:cNvSpPr>
          <p:nvPr>
            <p:ph type="sldImg"/>
          </p:nvPr>
        </p:nvSpPr>
        <p:spPr>
          <a:xfrm>
            <a:off x="217488" y="812800"/>
            <a:ext cx="7123112" cy="4008438"/>
          </a:xfrm>
          <a:solidFill>
            <a:srgbClr val="729FCF"/>
          </a:solidFill>
          <a:ln w="25400">
            <a:solidFill>
              <a:srgbClr val="3465A4"/>
            </a:solidFill>
            <a:prstDash val="solid"/>
          </a:ln>
        </p:spPr>
      </p:sp>
      <p:sp>
        <p:nvSpPr>
          <p:cNvPr id="3" name="Notizenplatzhalter 2"/>
          <p:cNvSpPr txBox="1">
            <a:spLocks noGrp="1"/>
          </p:cNvSpPr>
          <p:nvPr>
            <p:ph type="body" sz="quarter" idx="1"/>
          </p:nvPr>
        </p:nvSpPr>
        <p:spPr/>
        <p:txBody>
          <a:bodyPr/>
          <a:lstStyle/>
          <a:p>
            <a:r>
              <a:rPr lang="en-GB" dirty="0" err="1" smtClean="0"/>
              <a:t>Vermutlich</a:t>
            </a:r>
            <a:r>
              <a:rPr lang="en-GB" dirty="0" smtClean="0"/>
              <a:t>, </a:t>
            </a:r>
            <a:r>
              <a:rPr lang="en-GB" dirty="0" err="1" smtClean="0"/>
              <a:t>weil</a:t>
            </a:r>
            <a:r>
              <a:rPr lang="en-GB" dirty="0" smtClean="0"/>
              <a:t> der </a:t>
            </a:r>
            <a:r>
              <a:rPr lang="en-GB" dirty="0" err="1" smtClean="0"/>
              <a:t>nie</a:t>
            </a:r>
            <a:r>
              <a:rPr lang="en-GB" dirty="0" smtClean="0"/>
              <a:t> </a:t>
            </a:r>
            <a:r>
              <a:rPr lang="en-GB" dirty="0" err="1" smtClean="0"/>
              <a:t>gefunden</a:t>
            </a:r>
            <a:r>
              <a:rPr lang="en-GB" baseline="0" dirty="0" smtClean="0"/>
              <a:t> </a:t>
            </a:r>
            <a:r>
              <a:rPr lang="en-GB" baseline="0" dirty="0" err="1" smtClean="0"/>
              <a:t>wurde</a:t>
            </a:r>
            <a:r>
              <a:rPr lang="en-GB" baseline="0" dirty="0" smtClean="0"/>
              <a:t>, </a:t>
            </a:r>
            <a:r>
              <a:rPr lang="en-GB" baseline="0" dirty="0" err="1" smtClean="0"/>
              <a:t>kann</a:t>
            </a:r>
            <a:r>
              <a:rPr lang="en-GB" baseline="0" dirty="0" smtClean="0"/>
              <a:t> </a:t>
            </a:r>
            <a:r>
              <a:rPr lang="en-GB" baseline="0" dirty="0" err="1" smtClean="0"/>
              <a:t>nicht</a:t>
            </a:r>
            <a:r>
              <a:rPr lang="en-GB" baseline="0" dirty="0" smtClean="0"/>
              <a:t> </a:t>
            </a:r>
            <a:r>
              <a:rPr lang="en-GB" baseline="0" dirty="0" err="1" smtClean="0"/>
              <a:t>abschließend</a:t>
            </a:r>
            <a:r>
              <a:rPr lang="en-GB" baseline="0" dirty="0" smtClean="0"/>
              <a:t> die </a:t>
            </a:r>
            <a:r>
              <a:rPr lang="en-GB" baseline="0" dirty="0" err="1" smtClean="0"/>
              <a:t>Ursache</a:t>
            </a:r>
            <a:r>
              <a:rPr lang="en-GB" baseline="0" dirty="0" smtClean="0"/>
              <a:t> </a:t>
            </a:r>
            <a:r>
              <a:rPr lang="en-GB" baseline="0" dirty="0" err="1" smtClean="0"/>
              <a:t>geklärt</a:t>
            </a:r>
            <a:r>
              <a:rPr lang="en-GB" baseline="0" dirty="0" smtClean="0"/>
              <a:t> </a:t>
            </a:r>
            <a:r>
              <a:rPr lang="en-GB" baseline="0" dirty="0" err="1" smtClean="0"/>
              <a:t>werden</a:t>
            </a:r>
            <a:endParaRPr lang="en-GB" dirty="0"/>
          </a:p>
        </p:txBody>
      </p:sp>
    </p:spTree>
    <p:extLst>
      <p:ext uri="{BB962C8B-B14F-4D97-AF65-F5344CB8AC3E}">
        <p14:creationId xmlns:p14="http://schemas.microsoft.com/office/powerpoint/2010/main" val="42607384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liennummernplatzhalter 6"/>
          <p:cNvSpPr txBox="1">
            <a:spLocks noGrp="1"/>
          </p:cNvSpPr>
          <p:nvPr>
            <p:ph type="sldNum" sz="quarter" idx="5"/>
          </p:nvPr>
        </p:nvSpPr>
        <p:spPr>
          <a:ln/>
        </p:spPr>
        <p:txBody>
          <a:bodyPr lIns="0" tIns="0" rIns="0" bIns="0" anchor="b" anchorCtr="0">
            <a:noAutofit/>
          </a:bodyPr>
          <a:lstStyle/>
          <a:p>
            <a:pPr lvl="0"/>
            <a:fld id="{17A44601-6963-485C-AD9C-1F7CA5E4800D}" type="slidenum">
              <a:t>19</a:t>
            </a:fld>
            <a:endParaRPr lang="en-GB"/>
          </a:p>
        </p:txBody>
      </p:sp>
      <p:sp>
        <p:nvSpPr>
          <p:cNvPr id="2" name="Folienbildplatzhalter 1"/>
          <p:cNvSpPr>
            <a:spLocks noGrp="1" noRot="1" noChangeAspect="1" noResize="1"/>
          </p:cNvSpPr>
          <p:nvPr>
            <p:ph type="sldImg"/>
          </p:nvPr>
        </p:nvSpPr>
        <p:spPr>
          <a:xfrm>
            <a:off x="217488" y="812800"/>
            <a:ext cx="7123112" cy="4008438"/>
          </a:xfrm>
          <a:solidFill>
            <a:srgbClr val="729FCF"/>
          </a:solidFill>
          <a:ln w="25400">
            <a:solidFill>
              <a:srgbClr val="3465A4"/>
            </a:solidFill>
            <a:prstDash val="solid"/>
          </a:ln>
        </p:spPr>
      </p:sp>
      <p:sp>
        <p:nvSpPr>
          <p:cNvPr id="3" name="Notizenplatzhalter 2"/>
          <p:cNvSpPr txBox="1">
            <a:spLocks noGrp="1"/>
          </p:cNvSpPr>
          <p:nvPr>
            <p:ph type="body" sz="quarter" idx="1"/>
          </p:nvPr>
        </p:nvSpPr>
        <p:spPr/>
        <p:txBody>
          <a:bodyPr/>
          <a:lstStyle/>
          <a:p>
            <a:endParaRPr lang="en-GB" dirty="0"/>
          </a:p>
        </p:txBody>
      </p:sp>
    </p:spTree>
    <p:extLst>
      <p:ext uri="{BB962C8B-B14F-4D97-AF65-F5344CB8AC3E}">
        <p14:creationId xmlns:p14="http://schemas.microsoft.com/office/powerpoint/2010/main" val="29752566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liennummernplatzhalter 6"/>
          <p:cNvSpPr txBox="1">
            <a:spLocks noGrp="1"/>
          </p:cNvSpPr>
          <p:nvPr>
            <p:ph type="sldNum" sz="quarter" idx="5"/>
          </p:nvPr>
        </p:nvSpPr>
        <p:spPr>
          <a:ln/>
        </p:spPr>
        <p:txBody>
          <a:bodyPr lIns="0" tIns="0" rIns="0" bIns="0" anchor="b" anchorCtr="0">
            <a:noAutofit/>
          </a:bodyPr>
          <a:lstStyle/>
          <a:p>
            <a:pPr lvl="0"/>
            <a:fld id="{16D11C5D-A9EB-4814-9880-EB0C3A27A306}" type="slidenum">
              <a:t>20</a:t>
            </a:fld>
            <a:endParaRPr lang="en-GB"/>
          </a:p>
        </p:txBody>
      </p:sp>
      <p:sp>
        <p:nvSpPr>
          <p:cNvPr id="2" name="Folienbildplatzhalter 1"/>
          <p:cNvSpPr>
            <a:spLocks noGrp="1" noRot="1" noChangeAspect="1" noResize="1"/>
          </p:cNvSpPr>
          <p:nvPr>
            <p:ph type="sldImg"/>
          </p:nvPr>
        </p:nvSpPr>
        <p:spPr>
          <a:xfrm>
            <a:off x="217488" y="812800"/>
            <a:ext cx="7123112" cy="4008438"/>
          </a:xfrm>
          <a:solidFill>
            <a:srgbClr val="729FCF"/>
          </a:solidFill>
          <a:ln w="25400">
            <a:solidFill>
              <a:srgbClr val="3465A4"/>
            </a:solidFill>
            <a:prstDash val="solid"/>
          </a:ln>
        </p:spPr>
      </p:sp>
      <p:sp>
        <p:nvSpPr>
          <p:cNvPr id="3" name="Notizenplatzhalter 2"/>
          <p:cNvSpPr txBox="1">
            <a:spLocks noGrp="1"/>
          </p:cNvSpPr>
          <p:nvPr>
            <p:ph type="body" sz="quarter" idx="1"/>
          </p:nvPr>
        </p:nvSpPr>
        <p:spPr/>
        <p:txBody>
          <a:bodyPr/>
          <a:lstStyle/>
          <a:p>
            <a:r>
              <a:rPr lang="en-GB" dirty="0" smtClean="0"/>
              <a:t>Switch A</a:t>
            </a:r>
            <a:r>
              <a:rPr lang="en-GB" baseline="0" dirty="0" smtClean="0"/>
              <a:t> hat </a:t>
            </a:r>
            <a:r>
              <a:rPr lang="en-GB" baseline="0" dirty="0" err="1" smtClean="0"/>
              <a:t>einen</a:t>
            </a:r>
            <a:r>
              <a:rPr lang="en-GB" baseline="0" dirty="0" smtClean="0"/>
              <a:t> Broadcast </a:t>
            </a:r>
            <a:r>
              <a:rPr lang="en-GB" baseline="0" dirty="0" err="1" smtClean="0"/>
              <a:t>gesendet</a:t>
            </a:r>
            <a:r>
              <a:rPr lang="en-GB" baseline="0" dirty="0" smtClean="0"/>
              <a:t>, </a:t>
            </a:r>
            <a:r>
              <a:rPr lang="en-GB" baseline="0" dirty="0" err="1" smtClean="0"/>
              <a:t>dass</a:t>
            </a:r>
            <a:r>
              <a:rPr lang="en-GB" baseline="0" dirty="0" smtClean="0"/>
              <a:t> </a:t>
            </a:r>
            <a:r>
              <a:rPr lang="en-GB" baseline="0" dirty="0" err="1" smtClean="0"/>
              <a:t>er</a:t>
            </a:r>
            <a:r>
              <a:rPr lang="en-GB" baseline="0" dirty="0" smtClean="0"/>
              <a:t> </a:t>
            </a:r>
            <a:r>
              <a:rPr lang="en-GB" baseline="0" dirty="0" err="1" smtClean="0"/>
              <a:t>keine</a:t>
            </a:r>
            <a:r>
              <a:rPr lang="en-GB" baseline="0" dirty="0" smtClean="0"/>
              <a:t> </a:t>
            </a:r>
            <a:r>
              <a:rPr lang="en-GB" baseline="0" dirty="0" err="1" smtClean="0"/>
              <a:t>Nachrichten</a:t>
            </a:r>
            <a:r>
              <a:rPr lang="en-GB" baseline="0" dirty="0" smtClean="0"/>
              <a:t> </a:t>
            </a:r>
            <a:r>
              <a:rPr lang="en-GB" baseline="0" dirty="0" err="1" smtClean="0"/>
              <a:t>mehr</a:t>
            </a:r>
            <a:r>
              <a:rPr lang="en-GB" baseline="0" dirty="0" smtClean="0"/>
              <a:t> </a:t>
            </a:r>
            <a:r>
              <a:rPr lang="en-GB" baseline="0" dirty="0" err="1" smtClean="0"/>
              <a:t>akzeptiert</a:t>
            </a:r>
            <a:r>
              <a:rPr lang="en-GB" baseline="0" dirty="0" smtClean="0"/>
              <a:t> und </a:t>
            </a:r>
            <a:r>
              <a:rPr lang="en-GB" baseline="0" dirty="0" err="1" smtClean="0"/>
              <a:t>sich</a:t>
            </a:r>
            <a:r>
              <a:rPr lang="en-GB" baseline="0" dirty="0" smtClean="0"/>
              <a:t> </a:t>
            </a:r>
            <a:r>
              <a:rPr lang="en-GB" baseline="0" dirty="0" err="1" smtClean="0"/>
              <a:t>dann</a:t>
            </a:r>
            <a:r>
              <a:rPr lang="en-GB" baseline="0" dirty="0" smtClean="0"/>
              <a:t> </a:t>
            </a:r>
            <a:r>
              <a:rPr lang="en-GB" baseline="0" dirty="0" err="1" smtClean="0"/>
              <a:t>neu</a:t>
            </a:r>
            <a:r>
              <a:rPr lang="en-GB" baseline="0" dirty="0" smtClean="0"/>
              <a:t> </a:t>
            </a:r>
            <a:r>
              <a:rPr lang="en-GB" baseline="0" dirty="0" err="1" smtClean="0"/>
              <a:t>gestartet</a:t>
            </a:r>
            <a:r>
              <a:rPr lang="en-GB" baseline="0" dirty="0" smtClean="0"/>
              <a:t> und </a:t>
            </a:r>
            <a:r>
              <a:rPr lang="en-GB" baseline="0" dirty="0" err="1" smtClean="0"/>
              <a:t>einen</a:t>
            </a:r>
            <a:r>
              <a:rPr lang="en-GB" baseline="0" dirty="0" smtClean="0"/>
              <a:t> broadcast </a:t>
            </a:r>
            <a:r>
              <a:rPr lang="en-GB" baseline="0" dirty="0" err="1" smtClean="0"/>
              <a:t>gesendet</a:t>
            </a:r>
            <a:r>
              <a:rPr lang="en-GB" baseline="0" dirty="0" smtClean="0"/>
              <a:t>, </a:t>
            </a:r>
            <a:r>
              <a:rPr lang="en-GB" baseline="0" dirty="0" err="1" smtClean="0"/>
              <a:t>dass</a:t>
            </a:r>
            <a:r>
              <a:rPr lang="en-GB" baseline="0" dirty="0" smtClean="0"/>
              <a:t> </a:t>
            </a:r>
            <a:r>
              <a:rPr lang="en-GB" baseline="0" dirty="0" err="1" smtClean="0"/>
              <a:t>es</a:t>
            </a:r>
            <a:r>
              <a:rPr lang="en-GB" baseline="0" dirty="0" smtClean="0"/>
              <a:t> </a:t>
            </a:r>
            <a:r>
              <a:rPr lang="en-GB" baseline="0" dirty="0" err="1" smtClean="0"/>
              <a:t>jetzt</a:t>
            </a:r>
            <a:r>
              <a:rPr lang="en-GB" baseline="0" dirty="0" smtClean="0"/>
              <a:t> </a:t>
            </a:r>
            <a:r>
              <a:rPr lang="en-GB" baseline="0" dirty="0" err="1" smtClean="0"/>
              <a:t>wieder</a:t>
            </a:r>
            <a:r>
              <a:rPr lang="en-GB" baseline="0" dirty="0" smtClean="0"/>
              <a:t> da </a:t>
            </a:r>
            <a:r>
              <a:rPr lang="en-GB" baseline="0" dirty="0" err="1" smtClean="0"/>
              <a:t>ist</a:t>
            </a:r>
            <a:r>
              <a:rPr lang="en-GB" baseline="0" dirty="0" smtClean="0"/>
              <a:t>. Switch B hat </a:t>
            </a:r>
            <a:r>
              <a:rPr lang="en-GB" baseline="0" dirty="0" err="1" smtClean="0"/>
              <a:t>sich</a:t>
            </a:r>
            <a:r>
              <a:rPr lang="en-GB" baseline="0" dirty="0" smtClean="0"/>
              <a:t> </a:t>
            </a:r>
            <a:r>
              <a:rPr lang="en-GB" baseline="0" dirty="0" err="1" smtClean="0"/>
              <a:t>resettet</a:t>
            </a:r>
            <a:r>
              <a:rPr lang="en-GB" baseline="0" dirty="0" smtClean="0"/>
              <a:t>, um </a:t>
            </a:r>
            <a:r>
              <a:rPr lang="en-GB" baseline="0" dirty="0" err="1" smtClean="0"/>
              <a:t>damit</a:t>
            </a:r>
            <a:r>
              <a:rPr lang="en-GB" baseline="0" dirty="0" smtClean="0"/>
              <a:t> </a:t>
            </a:r>
            <a:r>
              <a:rPr lang="en-GB" baseline="0" dirty="0" err="1" smtClean="0"/>
              <a:t>er</a:t>
            </a:r>
            <a:r>
              <a:rPr lang="en-GB" baseline="0" dirty="0" smtClean="0"/>
              <a:t> Switch A </a:t>
            </a:r>
            <a:r>
              <a:rPr lang="en-GB" baseline="0" dirty="0" err="1" smtClean="0"/>
              <a:t>wieder</a:t>
            </a:r>
            <a:r>
              <a:rPr lang="en-GB" baseline="0" dirty="0" smtClean="0"/>
              <a:t> </a:t>
            </a:r>
            <a:r>
              <a:rPr lang="en-GB" baseline="0" dirty="0" err="1" smtClean="0"/>
              <a:t>als</a:t>
            </a:r>
            <a:r>
              <a:rPr lang="en-GB" baseline="0" dirty="0" smtClean="0"/>
              <a:t> </a:t>
            </a:r>
            <a:r>
              <a:rPr lang="en-GB" baseline="0" dirty="0" err="1" smtClean="0"/>
              <a:t>funktionierend</a:t>
            </a:r>
            <a:r>
              <a:rPr lang="en-GB" baseline="0" dirty="0" smtClean="0"/>
              <a:t> </a:t>
            </a:r>
            <a:r>
              <a:rPr lang="en-GB" baseline="0" dirty="0" err="1" smtClean="0"/>
              <a:t>einstuft</a:t>
            </a:r>
            <a:r>
              <a:rPr lang="en-GB" baseline="0" dirty="0" smtClean="0"/>
              <a:t>. </a:t>
            </a:r>
            <a:r>
              <a:rPr lang="en-GB" baseline="0" dirty="0" err="1" smtClean="0"/>
              <a:t>Während</a:t>
            </a:r>
            <a:r>
              <a:rPr lang="en-GB" baseline="0" dirty="0" smtClean="0"/>
              <a:t> des </a:t>
            </a:r>
            <a:r>
              <a:rPr lang="en-GB" baseline="0" dirty="0" err="1" smtClean="0"/>
              <a:t>Resettings</a:t>
            </a:r>
            <a:r>
              <a:rPr lang="en-GB" baseline="0" dirty="0" smtClean="0"/>
              <a:t> hat Switch A </a:t>
            </a:r>
            <a:r>
              <a:rPr lang="en-GB" baseline="0" dirty="0" err="1" smtClean="0"/>
              <a:t>aber</a:t>
            </a:r>
            <a:r>
              <a:rPr lang="en-GB" baseline="0" dirty="0" smtClean="0"/>
              <a:t> </a:t>
            </a:r>
            <a:r>
              <a:rPr lang="en-GB" baseline="0" dirty="0" err="1" smtClean="0"/>
              <a:t>schon</a:t>
            </a:r>
            <a:r>
              <a:rPr lang="en-GB" baseline="0" dirty="0" smtClean="0"/>
              <a:t> </a:t>
            </a:r>
            <a:r>
              <a:rPr lang="en-GB" baseline="0" dirty="0" err="1" smtClean="0"/>
              <a:t>wieder</a:t>
            </a:r>
            <a:r>
              <a:rPr lang="en-GB" baseline="0" dirty="0" smtClean="0"/>
              <a:t> </a:t>
            </a:r>
            <a:r>
              <a:rPr lang="en-GB" baseline="0" dirty="0" err="1" smtClean="0"/>
              <a:t>Nachrichten</a:t>
            </a:r>
            <a:r>
              <a:rPr lang="en-GB" baseline="0" dirty="0" smtClean="0"/>
              <a:t> </a:t>
            </a:r>
            <a:r>
              <a:rPr lang="en-GB" baseline="0" dirty="0" err="1" smtClean="0"/>
              <a:t>gesendet</a:t>
            </a:r>
            <a:r>
              <a:rPr lang="en-GB" baseline="0" dirty="0" smtClean="0"/>
              <a:t> und </a:t>
            </a:r>
            <a:r>
              <a:rPr lang="en-GB" baseline="0" dirty="0" err="1" smtClean="0"/>
              <a:t>empfangen</a:t>
            </a:r>
            <a:r>
              <a:rPr lang="en-GB" baseline="0" dirty="0" smtClean="0"/>
              <a:t>, was Switch B </a:t>
            </a:r>
            <a:r>
              <a:rPr lang="en-GB" baseline="0" dirty="0" err="1" smtClean="0"/>
              <a:t>verwirrt</a:t>
            </a:r>
            <a:r>
              <a:rPr lang="en-GB" baseline="0" dirty="0" smtClean="0"/>
              <a:t> hat (</a:t>
            </a:r>
            <a:r>
              <a:rPr lang="en-GB" baseline="0" dirty="0" err="1" smtClean="0"/>
              <a:t>bei</a:t>
            </a:r>
            <a:r>
              <a:rPr lang="en-GB" baseline="0" dirty="0" smtClean="0"/>
              <a:t> </a:t>
            </a:r>
            <a:r>
              <a:rPr lang="en-GB" baseline="0" dirty="0" err="1" smtClean="0"/>
              <a:t>dem</a:t>
            </a:r>
            <a:r>
              <a:rPr lang="en-GB" baseline="0" dirty="0" smtClean="0"/>
              <a:t> </a:t>
            </a:r>
            <a:r>
              <a:rPr lang="en-GB" baseline="0" dirty="0" err="1" smtClean="0"/>
              <a:t>geht</a:t>
            </a:r>
            <a:r>
              <a:rPr lang="en-GB" baseline="0" dirty="0" smtClean="0"/>
              <a:t> Switch A </a:t>
            </a:r>
            <a:r>
              <a:rPr lang="en-GB" baseline="0" dirty="0" err="1" smtClean="0"/>
              <a:t>immer</a:t>
            </a:r>
            <a:r>
              <a:rPr lang="en-GB" baseline="0" dirty="0" smtClean="0"/>
              <a:t> </a:t>
            </a:r>
            <a:r>
              <a:rPr lang="en-GB" baseline="0" dirty="0" err="1" smtClean="0"/>
              <a:t>noch</a:t>
            </a:r>
            <a:r>
              <a:rPr lang="en-GB" baseline="0" dirty="0" smtClean="0"/>
              <a:t> </a:t>
            </a:r>
            <a:r>
              <a:rPr lang="en-GB" baseline="0" dirty="0" err="1" smtClean="0"/>
              <a:t>nicht</a:t>
            </a:r>
            <a:r>
              <a:rPr lang="en-GB" baseline="0" dirty="0" smtClean="0"/>
              <a:t>). </a:t>
            </a:r>
            <a:r>
              <a:rPr lang="en-GB" baseline="0" dirty="0" err="1" smtClean="0"/>
              <a:t>Dann</a:t>
            </a:r>
            <a:r>
              <a:rPr lang="en-GB" baseline="0" dirty="0" smtClean="0"/>
              <a:t> hat </a:t>
            </a:r>
            <a:r>
              <a:rPr lang="en-GB" baseline="0" dirty="0" err="1" smtClean="0"/>
              <a:t>sich</a:t>
            </a:r>
            <a:r>
              <a:rPr lang="en-GB" baseline="0" dirty="0" smtClean="0"/>
              <a:t> Switch B </a:t>
            </a:r>
            <a:r>
              <a:rPr lang="en-GB" baseline="0" dirty="0" err="1" smtClean="0"/>
              <a:t>abgestellt</a:t>
            </a:r>
            <a:r>
              <a:rPr lang="en-GB" baseline="0" dirty="0" smtClean="0"/>
              <a:t> und </a:t>
            </a:r>
            <a:r>
              <a:rPr lang="en-GB" baseline="0" dirty="0" err="1" smtClean="0"/>
              <a:t>neu</a:t>
            </a:r>
            <a:r>
              <a:rPr lang="en-GB" baseline="0" dirty="0" smtClean="0"/>
              <a:t> </a:t>
            </a:r>
            <a:r>
              <a:rPr lang="en-GB" baseline="0" dirty="0" err="1" smtClean="0"/>
              <a:t>gestartet</a:t>
            </a:r>
            <a:r>
              <a:rPr lang="en-GB" baseline="0" dirty="0" smtClean="0"/>
              <a:t>, </a:t>
            </a:r>
            <a:r>
              <a:rPr lang="en-GB" baseline="0" dirty="0" err="1" smtClean="0"/>
              <a:t>dabei</a:t>
            </a:r>
            <a:r>
              <a:rPr lang="en-GB" baseline="0" dirty="0" smtClean="0"/>
              <a:t> die </a:t>
            </a:r>
            <a:r>
              <a:rPr lang="en-GB" baseline="0" dirty="0" err="1" smtClean="0"/>
              <a:t>Nachrichten</a:t>
            </a:r>
            <a:r>
              <a:rPr lang="en-GB" baseline="0" dirty="0" smtClean="0"/>
              <a:t> </a:t>
            </a:r>
            <a:r>
              <a:rPr lang="en-GB" baseline="0" dirty="0" err="1" smtClean="0"/>
              <a:t>geschickt</a:t>
            </a:r>
            <a:r>
              <a:rPr lang="en-GB" baseline="0" dirty="0" smtClean="0"/>
              <a:t>, </a:t>
            </a:r>
            <a:r>
              <a:rPr lang="en-GB" baseline="0" dirty="0" err="1" smtClean="0"/>
              <a:t>dass</a:t>
            </a:r>
            <a:r>
              <a:rPr lang="en-GB" baseline="0" dirty="0" smtClean="0"/>
              <a:t> </a:t>
            </a:r>
            <a:r>
              <a:rPr lang="en-GB" baseline="0" dirty="0" err="1" smtClean="0"/>
              <a:t>es</a:t>
            </a:r>
            <a:r>
              <a:rPr lang="en-GB" baseline="0" dirty="0" smtClean="0"/>
              <a:t> </a:t>
            </a:r>
            <a:r>
              <a:rPr lang="en-GB" baseline="0" dirty="0" err="1" smtClean="0"/>
              <a:t>erstmal</a:t>
            </a:r>
            <a:r>
              <a:rPr lang="en-GB" baseline="0" dirty="0" smtClean="0"/>
              <a:t> </a:t>
            </a:r>
            <a:r>
              <a:rPr lang="en-GB" baseline="0" dirty="0" err="1" smtClean="0"/>
              <a:t>nicht</a:t>
            </a:r>
            <a:r>
              <a:rPr lang="en-GB" baseline="0" dirty="0" smtClean="0"/>
              <a:t> </a:t>
            </a:r>
            <a:r>
              <a:rPr lang="en-GB" baseline="0" dirty="0" err="1" smtClean="0"/>
              <a:t>funktionert</a:t>
            </a:r>
            <a:r>
              <a:rPr lang="en-GB" baseline="0" dirty="0" smtClean="0"/>
              <a:t> </a:t>
            </a:r>
            <a:r>
              <a:rPr lang="en-GB" baseline="0" dirty="0" err="1" smtClean="0"/>
              <a:t>bzw</a:t>
            </a:r>
            <a:r>
              <a:rPr lang="en-GB" baseline="0" dirty="0" smtClean="0"/>
              <a:t>. </a:t>
            </a:r>
            <a:r>
              <a:rPr lang="en-GB" baseline="0" dirty="0" err="1" smtClean="0"/>
              <a:t>nach</a:t>
            </a:r>
            <a:r>
              <a:rPr lang="en-GB" baseline="0" dirty="0" smtClean="0"/>
              <a:t> </a:t>
            </a:r>
            <a:r>
              <a:rPr lang="en-GB" baseline="0" dirty="0" err="1" smtClean="0"/>
              <a:t>dem</a:t>
            </a:r>
            <a:r>
              <a:rPr lang="en-GB" baseline="0" dirty="0" smtClean="0"/>
              <a:t> </a:t>
            </a:r>
            <a:r>
              <a:rPr lang="en-GB" baseline="0" dirty="0" err="1" smtClean="0"/>
              <a:t>Neustart</a:t>
            </a:r>
            <a:r>
              <a:rPr lang="en-GB" baseline="0" dirty="0" smtClean="0"/>
              <a:t> </a:t>
            </a:r>
            <a:r>
              <a:rPr lang="en-GB" baseline="0" dirty="0" err="1" smtClean="0"/>
              <a:t>wieder</a:t>
            </a:r>
            <a:r>
              <a:rPr lang="en-GB" baseline="0" dirty="0" smtClean="0"/>
              <a:t> </a:t>
            </a:r>
            <a:r>
              <a:rPr lang="en-GB" baseline="0" dirty="0" err="1" smtClean="0"/>
              <a:t>funktioniert</a:t>
            </a:r>
            <a:r>
              <a:rPr lang="en-GB" baseline="0" dirty="0" smtClean="0"/>
              <a:t>. Die </a:t>
            </a:r>
            <a:r>
              <a:rPr lang="en-GB" baseline="0" dirty="0" err="1" smtClean="0"/>
              <a:t>benachbarten</a:t>
            </a:r>
            <a:r>
              <a:rPr lang="en-GB" baseline="0" dirty="0" smtClean="0"/>
              <a:t> Switches </a:t>
            </a:r>
            <a:r>
              <a:rPr lang="en-GB" baseline="0" dirty="0" err="1" smtClean="0"/>
              <a:t>waren</a:t>
            </a:r>
            <a:r>
              <a:rPr lang="en-GB" baseline="0" dirty="0" smtClean="0"/>
              <a:t> </a:t>
            </a:r>
            <a:r>
              <a:rPr lang="en-GB" baseline="0" dirty="0" err="1" smtClean="0"/>
              <a:t>gerade</a:t>
            </a:r>
            <a:r>
              <a:rPr lang="en-GB" baseline="0" dirty="0" smtClean="0"/>
              <a:t> </a:t>
            </a:r>
            <a:r>
              <a:rPr lang="en-GB" baseline="0" dirty="0" err="1" smtClean="0"/>
              <a:t>beim</a:t>
            </a:r>
            <a:r>
              <a:rPr lang="en-GB" baseline="0" dirty="0" smtClean="0"/>
              <a:t> </a:t>
            </a:r>
            <a:r>
              <a:rPr lang="en-GB" baseline="0" dirty="0" err="1" smtClean="0"/>
              <a:t>resetten</a:t>
            </a:r>
            <a:r>
              <a:rPr lang="en-GB" baseline="0" dirty="0" smtClean="0"/>
              <a:t>, also </a:t>
            </a:r>
            <a:r>
              <a:rPr lang="en-GB" baseline="0" dirty="0" err="1" smtClean="0"/>
              <a:t>dann</a:t>
            </a:r>
            <a:r>
              <a:rPr lang="en-GB" baseline="0" dirty="0" smtClean="0"/>
              <a:t> Switch B </a:t>
            </a:r>
            <a:r>
              <a:rPr lang="en-GB" baseline="0" dirty="0" err="1" smtClean="0"/>
              <a:t>schon</a:t>
            </a:r>
            <a:r>
              <a:rPr lang="en-GB" baseline="0" dirty="0" smtClean="0"/>
              <a:t> </a:t>
            </a:r>
            <a:r>
              <a:rPr lang="en-GB" baseline="0" dirty="0" err="1" smtClean="0"/>
              <a:t>wieder</a:t>
            </a:r>
            <a:r>
              <a:rPr lang="en-GB" baseline="0" dirty="0" smtClean="0"/>
              <a:t> </a:t>
            </a:r>
            <a:r>
              <a:rPr lang="en-GB" baseline="0" dirty="0" err="1" smtClean="0"/>
              <a:t>Nachrichten</a:t>
            </a:r>
            <a:r>
              <a:rPr lang="en-GB" baseline="0" dirty="0" smtClean="0"/>
              <a:t> </a:t>
            </a:r>
            <a:r>
              <a:rPr lang="en-GB" baseline="0" dirty="0" err="1" smtClean="0"/>
              <a:t>geschickt</a:t>
            </a:r>
            <a:r>
              <a:rPr lang="en-GB" baseline="0" dirty="0" smtClean="0"/>
              <a:t> hat… -&gt; </a:t>
            </a:r>
            <a:r>
              <a:rPr lang="en-GB" baseline="0" dirty="0" err="1" smtClean="0"/>
              <a:t>Kettenreaktion</a:t>
            </a:r>
            <a:endParaRPr lang="en-GB" dirty="0"/>
          </a:p>
        </p:txBody>
      </p:sp>
    </p:spTree>
    <p:extLst>
      <p:ext uri="{BB962C8B-B14F-4D97-AF65-F5344CB8AC3E}">
        <p14:creationId xmlns:p14="http://schemas.microsoft.com/office/powerpoint/2010/main" val="3400952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liennummernplatzhalter 6"/>
          <p:cNvSpPr txBox="1">
            <a:spLocks noGrp="1"/>
          </p:cNvSpPr>
          <p:nvPr>
            <p:ph type="sldNum" sz="quarter" idx="5"/>
          </p:nvPr>
        </p:nvSpPr>
        <p:spPr>
          <a:ln/>
        </p:spPr>
        <p:txBody>
          <a:bodyPr lIns="0" tIns="0" rIns="0" bIns="0" anchor="b" anchorCtr="0">
            <a:noAutofit/>
          </a:bodyPr>
          <a:lstStyle/>
          <a:p>
            <a:pPr lvl="0"/>
            <a:fld id="{EE96CFE6-11EA-420E-8CDA-98D5E46211DC}" type="slidenum">
              <a:t>21</a:t>
            </a:fld>
            <a:endParaRPr lang="en-GB"/>
          </a:p>
        </p:txBody>
      </p:sp>
      <p:sp>
        <p:nvSpPr>
          <p:cNvPr id="2" name="Folienbildplatzhalter 1"/>
          <p:cNvSpPr>
            <a:spLocks noGrp="1" noRot="1" noChangeAspect="1" noResize="1"/>
          </p:cNvSpPr>
          <p:nvPr>
            <p:ph type="sldImg"/>
          </p:nvPr>
        </p:nvSpPr>
        <p:spPr>
          <a:xfrm>
            <a:off x="217488" y="812800"/>
            <a:ext cx="7123112" cy="4008438"/>
          </a:xfrm>
          <a:solidFill>
            <a:srgbClr val="729FCF"/>
          </a:solidFill>
          <a:ln w="25400">
            <a:solidFill>
              <a:srgbClr val="3465A4"/>
            </a:solidFill>
            <a:prstDash val="solid"/>
          </a:ln>
        </p:spPr>
      </p:sp>
      <p:sp>
        <p:nvSpPr>
          <p:cNvPr id="3" name="Notizenplatzhalter 2"/>
          <p:cNvSpPr txBox="1">
            <a:spLocks noGrp="1"/>
          </p:cNvSpPr>
          <p:nvPr>
            <p:ph type="body" sz="quarter" idx="1"/>
          </p:nvPr>
        </p:nvSpPr>
        <p:spPr/>
        <p:txBody>
          <a:bodyPr/>
          <a:lstStyle/>
          <a:p>
            <a:r>
              <a:rPr lang="en-GB" dirty="0" smtClean="0"/>
              <a:t>US</a:t>
            </a:r>
            <a:r>
              <a:rPr lang="en-GB" baseline="0" dirty="0" smtClean="0"/>
              <a:t> </a:t>
            </a:r>
            <a:r>
              <a:rPr lang="en-GB" baseline="0" dirty="0" err="1" smtClean="0"/>
              <a:t>Spionageflugzeug</a:t>
            </a:r>
            <a:r>
              <a:rPr lang="en-GB" baseline="0" dirty="0" smtClean="0"/>
              <a:t> </a:t>
            </a:r>
            <a:r>
              <a:rPr lang="en-GB" baseline="0" dirty="0" err="1" smtClean="0"/>
              <a:t>fliegt</a:t>
            </a:r>
            <a:r>
              <a:rPr lang="en-GB" baseline="0" dirty="0" smtClean="0"/>
              <a:t> 18.000 Meter (</a:t>
            </a:r>
            <a:r>
              <a:rPr lang="en-GB" baseline="0" dirty="0" err="1" smtClean="0"/>
              <a:t>statt</a:t>
            </a:r>
            <a:r>
              <a:rPr lang="en-GB" baseline="0" dirty="0" smtClean="0"/>
              <a:t> der </a:t>
            </a:r>
            <a:r>
              <a:rPr lang="en-GB" baseline="0" dirty="0" err="1" smtClean="0"/>
              <a:t>üblichen</a:t>
            </a:r>
            <a:r>
              <a:rPr lang="en-GB" baseline="0" dirty="0" smtClean="0"/>
              <a:t> 10.000). Das hat die </a:t>
            </a:r>
            <a:r>
              <a:rPr lang="en-GB" baseline="0" dirty="0" err="1" smtClean="0"/>
              <a:t>Flugkontrollsoftware</a:t>
            </a:r>
            <a:r>
              <a:rPr lang="en-GB" baseline="0" dirty="0" smtClean="0"/>
              <a:t> </a:t>
            </a:r>
            <a:r>
              <a:rPr lang="en-GB" baseline="0" dirty="0" err="1" smtClean="0"/>
              <a:t>verwirrt</a:t>
            </a:r>
            <a:r>
              <a:rPr lang="en-GB" baseline="0" dirty="0" smtClean="0"/>
              <a:t> und </a:t>
            </a:r>
            <a:r>
              <a:rPr lang="en-GB" baseline="0" dirty="0" err="1" smtClean="0"/>
              <a:t>sie</a:t>
            </a:r>
            <a:r>
              <a:rPr lang="en-GB" baseline="0" dirty="0" smtClean="0"/>
              <a:t> </a:t>
            </a:r>
            <a:r>
              <a:rPr lang="en-GB" baseline="0" dirty="0" err="1" smtClean="0"/>
              <a:t>wollte</a:t>
            </a:r>
            <a:r>
              <a:rPr lang="en-GB" baseline="0" dirty="0" smtClean="0"/>
              <a:t> die </a:t>
            </a:r>
            <a:r>
              <a:rPr lang="en-GB" baseline="0" dirty="0" err="1" smtClean="0"/>
              <a:t>Maschine</a:t>
            </a:r>
            <a:r>
              <a:rPr lang="en-GB" baseline="0" dirty="0" smtClean="0"/>
              <a:t> </a:t>
            </a:r>
            <a:r>
              <a:rPr lang="en-GB" baseline="0" dirty="0" err="1" smtClean="0"/>
              <a:t>wieder</a:t>
            </a:r>
            <a:r>
              <a:rPr lang="en-GB" baseline="0" dirty="0" smtClean="0"/>
              <a:t> auf 10.000 </a:t>
            </a:r>
            <a:r>
              <a:rPr lang="en-GB" baseline="0" dirty="0" err="1" smtClean="0"/>
              <a:t>lotsen</a:t>
            </a:r>
            <a:r>
              <a:rPr lang="en-GB" baseline="0" dirty="0" smtClean="0"/>
              <a:t> und hat </a:t>
            </a:r>
            <a:r>
              <a:rPr lang="en-GB" baseline="0" dirty="0" err="1" smtClean="0"/>
              <a:t>dabei</a:t>
            </a:r>
            <a:r>
              <a:rPr lang="en-GB" baseline="0" dirty="0" smtClean="0"/>
              <a:t> </a:t>
            </a:r>
            <a:r>
              <a:rPr lang="en-GB" baseline="0" dirty="0" err="1" smtClean="0"/>
              <a:t>alle</a:t>
            </a:r>
            <a:r>
              <a:rPr lang="en-GB" baseline="0" dirty="0" smtClean="0"/>
              <a:t> </a:t>
            </a:r>
            <a:r>
              <a:rPr lang="en-GB" baseline="0" dirty="0" err="1" smtClean="0"/>
              <a:t>anderen</a:t>
            </a:r>
            <a:r>
              <a:rPr lang="en-GB" baseline="0" dirty="0" smtClean="0"/>
              <a:t> </a:t>
            </a:r>
            <a:r>
              <a:rPr lang="en-GB" baseline="0" dirty="0" err="1" smtClean="0"/>
              <a:t>Maschinen</a:t>
            </a:r>
            <a:r>
              <a:rPr lang="en-GB" baseline="0" dirty="0" smtClean="0"/>
              <a:t> </a:t>
            </a:r>
            <a:r>
              <a:rPr lang="en-GB" baseline="0" dirty="0" err="1" smtClean="0"/>
              <a:t>versucht</a:t>
            </a:r>
            <a:r>
              <a:rPr lang="en-GB" baseline="0" dirty="0" smtClean="0"/>
              <a:t>, </a:t>
            </a:r>
            <a:r>
              <a:rPr lang="en-GB" baseline="0" dirty="0" err="1" smtClean="0"/>
              <a:t>umzuleiten</a:t>
            </a:r>
            <a:r>
              <a:rPr lang="en-GB" baseline="0" dirty="0" smtClean="0"/>
              <a:t> und hat </a:t>
            </a:r>
            <a:r>
              <a:rPr lang="en-GB" baseline="0" dirty="0" err="1" smtClean="0"/>
              <a:t>dabei</a:t>
            </a:r>
            <a:r>
              <a:rPr lang="en-GB" baseline="0" dirty="0" smtClean="0"/>
              <a:t> </a:t>
            </a:r>
            <a:r>
              <a:rPr lang="en-GB" baseline="0" dirty="0" err="1" smtClean="0"/>
              <a:t>zu</a:t>
            </a:r>
            <a:r>
              <a:rPr lang="en-GB" baseline="0" dirty="0" smtClean="0"/>
              <a:t> </a:t>
            </a:r>
            <a:r>
              <a:rPr lang="en-GB" baseline="0" dirty="0" err="1" smtClean="0"/>
              <a:t>viele</a:t>
            </a:r>
            <a:r>
              <a:rPr lang="en-GB" baseline="0" dirty="0" smtClean="0"/>
              <a:t> </a:t>
            </a:r>
            <a:r>
              <a:rPr lang="en-GB" baseline="0" dirty="0" err="1" smtClean="0"/>
              <a:t>Kursberechnungen</a:t>
            </a:r>
            <a:r>
              <a:rPr lang="en-GB" baseline="0" dirty="0" smtClean="0"/>
              <a:t> Machen </a:t>
            </a:r>
            <a:r>
              <a:rPr lang="en-GB" baseline="0" dirty="0" err="1" smtClean="0"/>
              <a:t>müssen</a:t>
            </a:r>
            <a:r>
              <a:rPr lang="en-GB" baseline="0" dirty="0" smtClean="0"/>
              <a:t>.</a:t>
            </a:r>
            <a:endParaRPr lang="en-GB" dirty="0"/>
          </a:p>
        </p:txBody>
      </p:sp>
    </p:spTree>
    <p:extLst>
      <p:ext uri="{BB962C8B-B14F-4D97-AF65-F5344CB8AC3E}">
        <p14:creationId xmlns:p14="http://schemas.microsoft.com/office/powerpoint/2010/main" val="38843915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liennummernplatzhalter 6"/>
          <p:cNvSpPr txBox="1">
            <a:spLocks noGrp="1"/>
          </p:cNvSpPr>
          <p:nvPr>
            <p:ph type="sldNum" sz="quarter" idx="5"/>
          </p:nvPr>
        </p:nvSpPr>
        <p:spPr>
          <a:ln/>
        </p:spPr>
        <p:txBody>
          <a:bodyPr lIns="0" tIns="0" rIns="0" bIns="0" anchor="b" anchorCtr="0">
            <a:noAutofit/>
          </a:bodyPr>
          <a:lstStyle/>
          <a:p>
            <a:pPr lvl="0"/>
            <a:fld id="{FB8ADB3A-8D54-4F7F-8C39-035E05DF85FF}" type="slidenum">
              <a:t>22</a:t>
            </a:fld>
            <a:endParaRPr lang="en-GB"/>
          </a:p>
        </p:txBody>
      </p:sp>
      <p:sp>
        <p:nvSpPr>
          <p:cNvPr id="2" name="Folienbildplatzhalter 1"/>
          <p:cNvSpPr>
            <a:spLocks noGrp="1" noRot="1" noChangeAspect="1" noResize="1"/>
          </p:cNvSpPr>
          <p:nvPr>
            <p:ph type="sldImg"/>
          </p:nvPr>
        </p:nvSpPr>
        <p:spPr>
          <a:xfrm>
            <a:off x="217488" y="812800"/>
            <a:ext cx="7123112" cy="4008438"/>
          </a:xfrm>
          <a:solidFill>
            <a:srgbClr val="729FCF"/>
          </a:solidFill>
          <a:ln w="25400">
            <a:solidFill>
              <a:srgbClr val="3465A4"/>
            </a:solidFill>
            <a:prstDash val="solid"/>
          </a:ln>
        </p:spPr>
      </p:sp>
      <p:sp>
        <p:nvSpPr>
          <p:cNvPr id="3" name="Notizenplatzhalter 2"/>
          <p:cNvSpPr txBox="1">
            <a:spLocks noGrp="1"/>
          </p:cNvSpPr>
          <p:nvPr>
            <p:ph type="body" sz="quarter" idx="1"/>
          </p:nvPr>
        </p:nvSpPr>
        <p:spPr/>
        <p:txBody>
          <a:bodyPr/>
          <a:lstStyle/>
          <a:p>
            <a:r>
              <a:rPr lang="en-GB" dirty="0" err="1" smtClean="0"/>
              <a:t>Es</a:t>
            </a:r>
            <a:r>
              <a:rPr lang="en-GB" dirty="0" smtClean="0"/>
              <a:t> war</a:t>
            </a:r>
            <a:r>
              <a:rPr lang="en-GB" baseline="0" dirty="0" smtClean="0"/>
              <a:t> </a:t>
            </a:r>
            <a:r>
              <a:rPr lang="en-GB" baseline="0" dirty="0" err="1" smtClean="0"/>
              <a:t>sehr</a:t>
            </a:r>
            <a:r>
              <a:rPr lang="en-GB" baseline="0" dirty="0" smtClean="0"/>
              <a:t> </a:t>
            </a:r>
            <a:r>
              <a:rPr lang="en-GB" baseline="0" dirty="0" err="1" smtClean="0"/>
              <a:t>heiß</a:t>
            </a:r>
            <a:r>
              <a:rPr lang="en-GB" baseline="0" dirty="0" smtClean="0"/>
              <a:t>, </a:t>
            </a:r>
            <a:r>
              <a:rPr lang="en-GB" baseline="0" dirty="0" err="1" smtClean="0"/>
              <a:t>viele</a:t>
            </a:r>
            <a:r>
              <a:rPr lang="en-GB" baseline="0" dirty="0" smtClean="0"/>
              <a:t> </a:t>
            </a:r>
            <a:r>
              <a:rPr lang="en-GB" baseline="0" dirty="0" err="1" smtClean="0"/>
              <a:t>Leute</a:t>
            </a:r>
            <a:r>
              <a:rPr lang="en-GB" baseline="0" dirty="0" smtClean="0"/>
              <a:t> </a:t>
            </a:r>
            <a:r>
              <a:rPr lang="en-GB" baseline="0" dirty="0" err="1" smtClean="0"/>
              <a:t>schalteten</a:t>
            </a:r>
            <a:r>
              <a:rPr lang="en-GB" baseline="0" dirty="0" smtClean="0"/>
              <a:t> die </a:t>
            </a:r>
            <a:r>
              <a:rPr lang="en-GB" baseline="0" dirty="0" err="1" smtClean="0"/>
              <a:t>Klima</a:t>
            </a:r>
            <a:r>
              <a:rPr lang="en-GB" baseline="0" dirty="0" smtClean="0"/>
              <a:t>-Anlage an, </a:t>
            </a:r>
            <a:r>
              <a:rPr lang="en-GB" baseline="0" dirty="0" err="1" smtClean="0"/>
              <a:t>darum</a:t>
            </a:r>
            <a:r>
              <a:rPr lang="en-GB" baseline="0" dirty="0" smtClean="0"/>
              <a:t> </a:t>
            </a:r>
            <a:r>
              <a:rPr lang="en-GB" baseline="0" dirty="0" err="1" smtClean="0"/>
              <a:t>wurde</a:t>
            </a:r>
            <a:r>
              <a:rPr lang="en-GB" baseline="0" dirty="0" smtClean="0"/>
              <a:t> </a:t>
            </a:r>
            <a:r>
              <a:rPr lang="en-GB" baseline="0" dirty="0" err="1" smtClean="0"/>
              <a:t>mehr</a:t>
            </a:r>
            <a:r>
              <a:rPr lang="en-GB" baseline="0" dirty="0" smtClean="0"/>
              <a:t> Strom </a:t>
            </a:r>
            <a:r>
              <a:rPr lang="en-GB" baseline="0" dirty="0" err="1" smtClean="0"/>
              <a:t>benötigt</a:t>
            </a:r>
            <a:r>
              <a:rPr lang="en-GB" baseline="0" dirty="0" smtClean="0"/>
              <a:t>; </a:t>
            </a:r>
            <a:r>
              <a:rPr lang="en-GB" baseline="0" dirty="0" err="1" smtClean="0"/>
              <a:t>dadurch</a:t>
            </a:r>
            <a:r>
              <a:rPr lang="en-GB" baseline="0" dirty="0" smtClean="0"/>
              <a:t> </a:t>
            </a:r>
            <a:r>
              <a:rPr lang="en-GB" baseline="0" dirty="0" err="1" smtClean="0"/>
              <a:t>senkten</a:t>
            </a:r>
            <a:r>
              <a:rPr lang="en-GB" baseline="0" dirty="0" smtClean="0"/>
              <a:t> </a:t>
            </a:r>
            <a:r>
              <a:rPr lang="en-GB" baseline="0" dirty="0" err="1" smtClean="0"/>
              <a:t>sich</a:t>
            </a:r>
            <a:r>
              <a:rPr lang="en-GB" baseline="0" dirty="0" smtClean="0"/>
              <a:t> </a:t>
            </a:r>
            <a:r>
              <a:rPr lang="en-GB" baseline="0" dirty="0" err="1" smtClean="0"/>
              <a:t>viele</a:t>
            </a:r>
            <a:r>
              <a:rPr lang="en-GB" baseline="0" dirty="0" smtClean="0"/>
              <a:t> </a:t>
            </a:r>
            <a:r>
              <a:rPr lang="en-GB" baseline="0" dirty="0" err="1" smtClean="0"/>
              <a:t>Leitungen</a:t>
            </a:r>
            <a:r>
              <a:rPr lang="en-GB" baseline="0" dirty="0" smtClean="0"/>
              <a:t> ab </a:t>
            </a:r>
            <a:r>
              <a:rPr lang="en-GB" baseline="0" dirty="0" err="1" smtClean="0"/>
              <a:t>bis</a:t>
            </a:r>
            <a:r>
              <a:rPr lang="en-GB" baseline="0" dirty="0" smtClean="0"/>
              <a:t> ins </a:t>
            </a:r>
            <a:r>
              <a:rPr lang="en-GB" baseline="0" dirty="0" err="1" smtClean="0"/>
              <a:t>Blattwerk</a:t>
            </a:r>
            <a:r>
              <a:rPr lang="en-GB" baseline="0" dirty="0" smtClean="0"/>
              <a:t> von </a:t>
            </a:r>
            <a:r>
              <a:rPr lang="en-GB" baseline="0" dirty="0" err="1" smtClean="0"/>
              <a:t>Bäumen</a:t>
            </a:r>
            <a:r>
              <a:rPr lang="en-GB" baseline="0" dirty="0" smtClean="0"/>
              <a:t>, </a:t>
            </a:r>
            <a:r>
              <a:rPr lang="en-GB" baseline="0" dirty="0" err="1" smtClean="0"/>
              <a:t>weil</a:t>
            </a:r>
            <a:r>
              <a:rPr lang="en-GB" baseline="0" dirty="0" smtClean="0"/>
              <a:t> </a:t>
            </a:r>
            <a:r>
              <a:rPr lang="en-GB" baseline="0" dirty="0" err="1" smtClean="0"/>
              <a:t>sie</a:t>
            </a:r>
            <a:r>
              <a:rPr lang="en-GB" baseline="0" dirty="0" smtClean="0"/>
              <a:t> </a:t>
            </a:r>
            <a:r>
              <a:rPr lang="en-GB" baseline="0" dirty="0" err="1" smtClean="0"/>
              <a:t>heiß</a:t>
            </a:r>
            <a:r>
              <a:rPr lang="en-GB" baseline="0" dirty="0" smtClean="0"/>
              <a:t> </a:t>
            </a:r>
            <a:r>
              <a:rPr lang="en-GB" baseline="0" dirty="0" err="1" smtClean="0"/>
              <a:t>wurden</a:t>
            </a:r>
            <a:r>
              <a:rPr lang="en-GB" baseline="0" dirty="0" smtClean="0"/>
              <a:t>. Die Last </a:t>
            </a:r>
            <a:r>
              <a:rPr lang="en-GB" baseline="0" dirty="0" err="1" smtClean="0"/>
              <a:t>hätte</a:t>
            </a:r>
            <a:r>
              <a:rPr lang="en-GB" baseline="0" dirty="0" smtClean="0"/>
              <a:t> </a:t>
            </a:r>
            <a:r>
              <a:rPr lang="en-GB" baseline="0" dirty="0" err="1" smtClean="0"/>
              <a:t>verteilt</a:t>
            </a:r>
            <a:r>
              <a:rPr lang="en-GB" baseline="0" dirty="0" smtClean="0"/>
              <a:t> </a:t>
            </a:r>
            <a:r>
              <a:rPr lang="en-GB" baseline="0" dirty="0" err="1" smtClean="0"/>
              <a:t>werden</a:t>
            </a:r>
            <a:r>
              <a:rPr lang="en-GB" baseline="0" dirty="0" smtClean="0"/>
              <a:t> </a:t>
            </a:r>
            <a:r>
              <a:rPr lang="en-GB" baseline="0" dirty="0" err="1" smtClean="0"/>
              <a:t>müssen</a:t>
            </a:r>
            <a:r>
              <a:rPr lang="en-GB" baseline="0" dirty="0" smtClean="0"/>
              <a:t>, </a:t>
            </a:r>
            <a:r>
              <a:rPr lang="en-GB" baseline="0" dirty="0" err="1" smtClean="0"/>
              <a:t>aber</a:t>
            </a:r>
            <a:r>
              <a:rPr lang="en-GB" baseline="0" dirty="0" smtClean="0"/>
              <a:t> </a:t>
            </a:r>
            <a:r>
              <a:rPr lang="en-GB" baseline="0" dirty="0" err="1" smtClean="0"/>
              <a:t>ein</a:t>
            </a:r>
            <a:r>
              <a:rPr lang="en-GB" baseline="0" dirty="0" smtClean="0"/>
              <a:t> </a:t>
            </a:r>
            <a:r>
              <a:rPr lang="en-GB" baseline="0" dirty="0" err="1" smtClean="0"/>
              <a:t>lokaler</a:t>
            </a:r>
            <a:r>
              <a:rPr lang="en-GB" baseline="0" dirty="0" smtClean="0"/>
              <a:t> Alarm </a:t>
            </a:r>
            <a:r>
              <a:rPr lang="en-GB" baseline="0" dirty="0" err="1" smtClean="0"/>
              <a:t>funktionierte</a:t>
            </a:r>
            <a:r>
              <a:rPr lang="en-GB" baseline="0" dirty="0" smtClean="0"/>
              <a:t> </a:t>
            </a:r>
            <a:r>
              <a:rPr lang="en-GB" baseline="0" dirty="0" err="1" smtClean="0"/>
              <a:t>nicht</a:t>
            </a:r>
            <a:r>
              <a:rPr lang="en-GB" baseline="0" dirty="0" smtClean="0"/>
              <a:t> -&gt; </a:t>
            </a:r>
            <a:r>
              <a:rPr lang="en-GB" baseline="0" dirty="0" err="1" smtClean="0"/>
              <a:t>es</a:t>
            </a:r>
            <a:r>
              <a:rPr lang="en-GB" baseline="0" dirty="0" smtClean="0"/>
              <a:t> </a:t>
            </a:r>
            <a:r>
              <a:rPr lang="en-GB" baseline="0" dirty="0" err="1" smtClean="0"/>
              <a:t>wurde</a:t>
            </a:r>
            <a:r>
              <a:rPr lang="en-GB" baseline="0" dirty="0" smtClean="0"/>
              <a:t> </a:t>
            </a:r>
            <a:r>
              <a:rPr lang="en-GB" baseline="0" dirty="0" err="1" smtClean="0"/>
              <a:t>lange</a:t>
            </a:r>
            <a:r>
              <a:rPr lang="en-GB" baseline="0" dirty="0" smtClean="0"/>
              <a:t> </a:t>
            </a:r>
            <a:r>
              <a:rPr lang="en-GB" baseline="0" dirty="0" err="1" smtClean="0"/>
              <a:t>nicht</a:t>
            </a:r>
            <a:r>
              <a:rPr lang="en-GB" baseline="0" dirty="0" smtClean="0"/>
              <a:t> </a:t>
            </a:r>
            <a:r>
              <a:rPr lang="en-GB" baseline="0" dirty="0" err="1" smtClean="0"/>
              <a:t>erkannt</a:t>
            </a:r>
            <a:r>
              <a:rPr lang="en-GB" baseline="0" dirty="0" smtClean="0"/>
              <a:t>, </a:t>
            </a:r>
            <a:r>
              <a:rPr lang="en-GB" baseline="0" dirty="0" err="1" smtClean="0"/>
              <a:t>dass</a:t>
            </a:r>
            <a:r>
              <a:rPr lang="en-GB" baseline="0" dirty="0" smtClean="0"/>
              <a:t> </a:t>
            </a:r>
            <a:r>
              <a:rPr lang="en-GB" baseline="0" dirty="0" err="1" smtClean="0"/>
              <a:t>ein</a:t>
            </a:r>
            <a:r>
              <a:rPr lang="en-GB" baseline="0" dirty="0" smtClean="0"/>
              <a:t> Problem </a:t>
            </a:r>
            <a:r>
              <a:rPr lang="en-GB" baseline="0" dirty="0" err="1" smtClean="0"/>
              <a:t>vorlag</a:t>
            </a:r>
            <a:r>
              <a:rPr lang="en-GB" baseline="0" dirty="0" smtClean="0"/>
              <a:t>, so </a:t>
            </a:r>
            <a:r>
              <a:rPr lang="en-GB" baseline="0" dirty="0" err="1" smtClean="0"/>
              <a:t>dass</a:t>
            </a:r>
            <a:r>
              <a:rPr lang="en-GB" baseline="0" dirty="0" smtClean="0"/>
              <a:t> </a:t>
            </a:r>
            <a:r>
              <a:rPr lang="en-GB" baseline="0" dirty="0" err="1" smtClean="0"/>
              <a:t>es</a:t>
            </a:r>
            <a:r>
              <a:rPr lang="en-GB" baseline="0" dirty="0" smtClean="0"/>
              <a:t> </a:t>
            </a:r>
            <a:r>
              <a:rPr lang="en-GB" baseline="0" dirty="0" err="1" smtClean="0"/>
              <a:t>sich</a:t>
            </a:r>
            <a:r>
              <a:rPr lang="en-GB" baseline="0" dirty="0" smtClean="0"/>
              <a:t> </a:t>
            </a:r>
            <a:r>
              <a:rPr lang="en-GB" baseline="0" dirty="0" err="1" smtClean="0"/>
              <a:t>ausbreiten</a:t>
            </a:r>
            <a:r>
              <a:rPr lang="en-GB" baseline="0" dirty="0" smtClean="0"/>
              <a:t> </a:t>
            </a:r>
            <a:r>
              <a:rPr lang="en-GB" baseline="0" dirty="0" err="1" smtClean="0"/>
              <a:t>konnte</a:t>
            </a:r>
            <a:endParaRPr lang="en-GB" dirty="0"/>
          </a:p>
        </p:txBody>
      </p:sp>
    </p:spTree>
    <p:extLst>
      <p:ext uri="{BB962C8B-B14F-4D97-AF65-F5344CB8AC3E}">
        <p14:creationId xmlns:p14="http://schemas.microsoft.com/office/powerpoint/2010/main" val="26499096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liennummernplatzhalter 6"/>
          <p:cNvSpPr txBox="1">
            <a:spLocks noGrp="1"/>
          </p:cNvSpPr>
          <p:nvPr>
            <p:ph type="sldNum" sz="quarter" idx="5"/>
          </p:nvPr>
        </p:nvSpPr>
        <p:spPr>
          <a:ln/>
        </p:spPr>
        <p:txBody>
          <a:bodyPr lIns="0" tIns="0" rIns="0" bIns="0" anchor="b" anchorCtr="0">
            <a:noAutofit/>
          </a:bodyPr>
          <a:lstStyle/>
          <a:p>
            <a:pPr lvl="0"/>
            <a:fld id="{6FDF1FF0-33FD-4374-A858-65B6F0AA4DC3}" type="slidenum">
              <a:t>23</a:t>
            </a:fld>
            <a:endParaRPr lang="en-GB"/>
          </a:p>
        </p:txBody>
      </p:sp>
      <p:sp>
        <p:nvSpPr>
          <p:cNvPr id="2" name="Folienbildplatzhalter 1"/>
          <p:cNvSpPr>
            <a:spLocks noGrp="1" noRot="1" noChangeAspect="1" noResize="1"/>
          </p:cNvSpPr>
          <p:nvPr>
            <p:ph type="sldImg"/>
          </p:nvPr>
        </p:nvSpPr>
        <p:spPr>
          <a:xfrm>
            <a:off x="217488" y="812800"/>
            <a:ext cx="7123112" cy="4008438"/>
          </a:xfrm>
          <a:solidFill>
            <a:srgbClr val="729FCF"/>
          </a:solidFill>
          <a:ln w="25400">
            <a:solidFill>
              <a:srgbClr val="3465A4"/>
            </a:solidFill>
            <a:prstDash val="solid"/>
          </a:ln>
        </p:spPr>
      </p:sp>
      <p:sp>
        <p:nvSpPr>
          <p:cNvPr id="3" name="Notizenplatzhalter 2"/>
          <p:cNvSpPr txBox="1">
            <a:spLocks noGrp="1"/>
          </p:cNvSpPr>
          <p:nvPr>
            <p:ph type="body" sz="quarter" idx="1"/>
          </p:nvPr>
        </p:nvSpPr>
        <p:spPr/>
        <p:txBody>
          <a:bodyPr/>
          <a:lstStyle/>
          <a:p>
            <a:endParaRPr lang="en-GB"/>
          </a:p>
        </p:txBody>
      </p:sp>
    </p:spTree>
    <p:extLst>
      <p:ext uri="{BB962C8B-B14F-4D97-AF65-F5344CB8AC3E}">
        <p14:creationId xmlns:p14="http://schemas.microsoft.com/office/powerpoint/2010/main" val="40215982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liennummernplatzhalter 6"/>
          <p:cNvSpPr txBox="1">
            <a:spLocks noGrp="1"/>
          </p:cNvSpPr>
          <p:nvPr>
            <p:ph type="sldNum" sz="quarter" idx="5"/>
          </p:nvPr>
        </p:nvSpPr>
        <p:spPr>
          <a:ln/>
        </p:spPr>
        <p:txBody>
          <a:bodyPr lIns="0" tIns="0" rIns="0" bIns="0" anchor="b" anchorCtr="0">
            <a:noAutofit/>
          </a:bodyPr>
          <a:lstStyle/>
          <a:p>
            <a:pPr lvl="0"/>
            <a:fld id="{DAB51BE9-022F-4D23-989B-07F7DA002380}" type="slidenum">
              <a:t>24</a:t>
            </a:fld>
            <a:endParaRPr lang="en-GB"/>
          </a:p>
        </p:txBody>
      </p:sp>
      <p:sp>
        <p:nvSpPr>
          <p:cNvPr id="2" name="Folienbildplatzhalter 1"/>
          <p:cNvSpPr>
            <a:spLocks noGrp="1" noRot="1" noChangeAspect="1" noResize="1"/>
          </p:cNvSpPr>
          <p:nvPr>
            <p:ph type="sldImg"/>
          </p:nvPr>
        </p:nvSpPr>
        <p:spPr>
          <a:xfrm>
            <a:off x="217488" y="812800"/>
            <a:ext cx="7123112" cy="4008438"/>
          </a:xfrm>
          <a:solidFill>
            <a:srgbClr val="729FCF"/>
          </a:solidFill>
          <a:ln w="25400">
            <a:solidFill>
              <a:srgbClr val="3465A4"/>
            </a:solidFill>
            <a:prstDash val="solid"/>
          </a:ln>
        </p:spPr>
      </p:sp>
      <p:sp>
        <p:nvSpPr>
          <p:cNvPr id="3" name="Notizenplatzhalter 2"/>
          <p:cNvSpPr txBox="1">
            <a:spLocks noGrp="1"/>
          </p:cNvSpPr>
          <p:nvPr>
            <p:ph type="body" sz="quarter" idx="1"/>
          </p:nvPr>
        </p:nvSpPr>
        <p:spPr/>
        <p:txBody>
          <a:bodyPr/>
          <a:lstStyle/>
          <a:p>
            <a:endParaRPr lang="en-GB"/>
          </a:p>
        </p:txBody>
      </p:sp>
    </p:spTree>
    <p:extLst>
      <p:ext uri="{BB962C8B-B14F-4D97-AF65-F5344CB8AC3E}">
        <p14:creationId xmlns:p14="http://schemas.microsoft.com/office/powerpoint/2010/main" val="5685262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liennummernplatzhalter 6"/>
          <p:cNvSpPr txBox="1">
            <a:spLocks noGrp="1"/>
          </p:cNvSpPr>
          <p:nvPr>
            <p:ph type="sldNum" sz="quarter" idx="5"/>
          </p:nvPr>
        </p:nvSpPr>
        <p:spPr>
          <a:ln/>
        </p:spPr>
        <p:txBody>
          <a:bodyPr lIns="0" tIns="0" rIns="0" bIns="0" anchor="b" anchorCtr="0">
            <a:noAutofit/>
          </a:bodyPr>
          <a:lstStyle/>
          <a:p>
            <a:pPr lvl="0"/>
            <a:fld id="{438F2122-7C4E-4820-AFB7-0F2285A02C28}" type="slidenum">
              <a:t>25</a:t>
            </a:fld>
            <a:endParaRPr lang="en-GB"/>
          </a:p>
        </p:txBody>
      </p:sp>
      <p:sp>
        <p:nvSpPr>
          <p:cNvPr id="2" name="Folienbildplatzhalter 1"/>
          <p:cNvSpPr>
            <a:spLocks noGrp="1" noRot="1" noChangeAspect="1" noResize="1"/>
          </p:cNvSpPr>
          <p:nvPr>
            <p:ph type="sldImg"/>
          </p:nvPr>
        </p:nvSpPr>
        <p:spPr>
          <a:xfrm>
            <a:off x="217488" y="812800"/>
            <a:ext cx="7123112" cy="4008438"/>
          </a:xfrm>
          <a:solidFill>
            <a:srgbClr val="729FCF"/>
          </a:solidFill>
          <a:ln w="25400">
            <a:solidFill>
              <a:srgbClr val="3465A4"/>
            </a:solidFill>
            <a:prstDash val="solid"/>
          </a:ln>
        </p:spPr>
      </p:sp>
      <p:sp>
        <p:nvSpPr>
          <p:cNvPr id="3" name="Notizenplatzhalter 2"/>
          <p:cNvSpPr txBox="1">
            <a:spLocks noGrp="1"/>
          </p:cNvSpPr>
          <p:nvPr>
            <p:ph type="body" sz="quarter" idx="1"/>
          </p:nvPr>
        </p:nvSpPr>
        <p:spPr/>
        <p:txBody>
          <a:bodyPr/>
          <a:lstStyle/>
          <a:p>
            <a:endParaRPr lang="en-GB"/>
          </a:p>
        </p:txBody>
      </p:sp>
    </p:spTree>
    <p:extLst>
      <p:ext uri="{BB962C8B-B14F-4D97-AF65-F5344CB8AC3E}">
        <p14:creationId xmlns:p14="http://schemas.microsoft.com/office/powerpoint/2010/main" val="23725330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liennummernplatzhalter 6"/>
          <p:cNvSpPr txBox="1">
            <a:spLocks noGrp="1"/>
          </p:cNvSpPr>
          <p:nvPr>
            <p:ph type="sldNum" sz="quarter" idx="5"/>
          </p:nvPr>
        </p:nvSpPr>
        <p:spPr>
          <a:ln/>
        </p:spPr>
        <p:txBody>
          <a:bodyPr lIns="0" tIns="0" rIns="0" bIns="0" anchor="b" anchorCtr="0">
            <a:noAutofit/>
          </a:bodyPr>
          <a:lstStyle/>
          <a:p>
            <a:pPr lvl="0"/>
            <a:fld id="{BADA77D5-AC81-4AB0-9C13-690B0B9B43E7}" type="slidenum">
              <a:t>26</a:t>
            </a:fld>
            <a:endParaRPr lang="en-GB"/>
          </a:p>
        </p:txBody>
      </p:sp>
      <p:sp>
        <p:nvSpPr>
          <p:cNvPr id="2" name="Folienbildplatzhalter 1"/>
          <p:cNvSpPr>
            <a:spLocks noGrp="1" noRot="1" noChangeAspect="1" noResize="1"/>
          </p:cNvSpPr>
          <p:nvPr>
            <p:ph type="sldImg"/>
          </p:nvPr>
        </p:nvSpPr>
        <p:spPr>
          <a:xfrm>
            <a:off x="217488" y="812800"/>
            <a:ext cx="7123112" cy="4008438"/>
          </a:xfrm>
          <a:solidFill>
            <a:srgbClr val="729FCF"/>
          </a:solidFill>
          <a:ln w="25400">
            <a:solidFill>
              <a:srgbClr val="3465A4"/>
            </a:solidFill>
            <a:prstDash val="solid"/>
          </a:ln>
        </p:spPr>
      </p:sp>
      <p:sp>
        <p:nvSpPr>
          <p:cNvPr id="3" name="Notizenplatzhalter 2"/>
          <p:cNvSpPr txBox="1">
            <a:spLocks noGrp="1"/>
          </p:cNvSpPr>
          <p:nvPr>
            <p:ph type="body" sz="quarter" idx="1"/>
          </p:nvPr>
        </p:nvSpPr>
        <p:spPr/>
        <p:txBody>
          <a:bodyPr/>
          <a:lstStyle/>
          <a:p>
            <a:r>
              <a:rPr lang="en-GB" dirty="0" smtClean="0"/>
              <a:t>"</a:t>
            </a:r>
            <a:r>
              <a:rPr lang="en-GB" dirty="0" err="1" smtClean="0"/>
              <a:t>Terroristen</a:t>
            </a:r>
            <a:r>
              <a:rPr lang="en-GB" dirty="0" smtClean="0"/>
              <a:t>"</a:t>
            </a:r>
            <a:r>
              <a:rPr lang="en-GB" baseline="0" dirty="0" smtClean="0"/>
              <a:t> </a:t>
            </a:r>
            <a:r>
              <a:rPr lang="en-GB" baseline="0" dirty="0" err="1" smtClean="0"/>
              <a:t>haben</a:t>
            </a:r>
            <a:r>
              <a:rPr lang="en-GB" baseline="0" dirty="0" smtClean="0"/>
              <a:t> </a:t>
            </a:r>
            <a:r>
              <a:rPr lang="en-GB" baseline="0" dirty="0" err="1" smtClean="0"/>
              <a:t>diese</a:t>
            </a:r>
            <a:r>
              <a:rPr lang="en-GB" baseline="0" dirty="0" smtClean="0"/>
              <a:t> </a:t>
            </a:r>
            <a:r>
              <a:rPr lang="en-GB" baseline="0" dirty="0" err="1" smtClean="0"/>
              <a:t>Seuche</a:t>
            </a:r>
            <a:r>
              <a:rPr lang="en-GB" baseline="0" dirty="0" smtClean="0"/>
              <a:t> </a:t>
            </a:r>
            <a:r>
              <a:rPr lang="en-GB" baseline="0" dirty="0" err="1" smtClean="0"/>
              <a:t>mit</a:t>
            </a:r>
            <a:r>
              <a:rPr lang="en-GB" baseline="0" dirty="0" smtClean="0"/>
              <a:t> </a:t>
            </a:r>
            <a:r>
              <a:rPr lang="en-GB" baseline="0" dirty="0" err="1" smtClean="0"/>
              <a:t>Absicht</a:t>
            </a:r>
            <a:r>
              <a:rPr lang="en-GB" baseline="0" dirty="0" smtClean="0"/>
              <a:t> </a:t>
            </a:r>
            <a:r>
              <a:rPr lang="en-GB" baseline="0" dirty="0" err="1" smtClean="0"/>
              <a:t>verbreitet</a:t>
            </a:r>
            <a:r>
              <a:rPr lang="en-GB" baseline="0" dirty="0" smtClean="0"/>
              <a:t>;</a:t>
            </a:r>
          </a:p>
          <a:p>
            <a:r>
              <a:rPr lang="en-GB" baseline="0" dirty="0" smtClean="0"/>
              <a:t>Der Boss </a:t>
            </a:r>
            <a:r>
              <a:rPr lang="en-US" sz="1200" b="0" i="0" kern="1200" dirty="0" err="1" smtClean="0">
                <a:solidFill>
                  <a:schemeClr val="tx1"/>
                </a:solidFill>
                <a:effectLst/>
                <a:latin typeface="+mn-lt"/>
                <a:ea typeface="+mn-ea"/>
                <a:cs typeface="+mn-cs"/>
              </a:rPr>
              <a:t>Hakkar</a:t>
            </a:r>
            <a:r>
              <a:rPr lang="en-US" sz="1200" b="0" i="0" kern="1200" dirty="0" smtClean="0">
                <a:solidFill>
                  <a:schemeClr val="tx1"/>
                </a:solidFill>
                <a:effectLst/>
                <a:latin typeface="+mn-lt"/>
                <a:ea typeface="+mn-ea"/>
                <a:cs typeface="+mn-cs"/>
              </a:rPr>
              <a:t> of </a:t>
            </a:r>
            <a:r>
              <a:rPr lang="en-US" sz="1200" b="0" i="0" kern="1200" dirty="0" err="1" smtClean="0">
                <a:solidFill>
                  <a:schemeClr val="tx1"/>
                </a:solidFill>
                <a:effectLst/>
                <a:latin typeface="+mn-lt"/>
                <a:ea typeface="+mn-ea"/>
                <a:cs typeface="+mn-cs"/>
              </a:rPr>
              <a:t>Zul'Gurub</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wendete</a:t>
            </a:r>
            <a:r>
              <a:rPr lang="en-US" sz="1200" b="0" i="0" kern="1200" baseline="0" dirty="0" smtClean="0">
                <a:solidFill>
                  <a:schemeClr val="tx1"/>
                </a:solidFill>
                <a:effectLst/>
                <a:latin typeface="+mn-lt"/>
                <a:ea typeface="+mn-ea"/>
                <a:cs typeface="+mn-cs"/>
              </a:rPr>
              <a:t> den Corrupted Blood </a:t>
            </a:r>
            <a:r>
              <a:rPr lang="en-US" sz="1200" b="0" i="0" kern="1200" baseline="0" dirty="0" err="1" smtClean="0">
                <a:solidFill>
                  <a:schemeClr val="tx1"/>
                </a:solidFill>
                <a:effectLst/>
                <a:latin typeface="+mn-lt"/>
                <a:ea typeface="+mn-ea"/>
                <a:cs typeface="+mn-cs"/>
              </a:rPr>
              <a:t>Zauber</a:t>
            </a:r>
            <a:r>
              <a:rPr lang="en-US" sz="1200" b="0" i="0" kern="1200" baseline="0" dirty="0" smtClean="0">
                <a:solidFill>
                  <a:schemeClr val="tx1"/>
                </a:solidFill>
                <a:effectLst/>
                <a:latin typeface="+mn-lt"/>
                <a:ea typeface="+mn-ea"/>
                <a:cs typeface="+mn-cs"/>
              </a:rPr>
              <a:t> an, der </a:t>
            </a:r>
            <a:r>
              <a:rPr lang="en-US" sz="1200" b="0" i="0" kern="1200" baseline="0" dirty="0" err="1" smtClean="0">
                <a:solidFill>
                  <a:schemeClr val="tx1"/>
                </a:solidFill>
                <a:effectLst/>
                <a:latin typeface="+mn-lt"/>
                <a:ea typeface="+mn-ea"/>
                <a:cs typeface="+mn-cs"/>
              </a:rPr>
              <a:t>Schaden</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über</a:t>
            </a:r>
            <a:r>
              <a:rPr lang="en-US" sz="1200" b="0" i="0" kern="1200" baseline="0" dirty="0" smtClean="0">
                <a:solidFill>
                  <a:schemeClr val="tx1"/>
                </a:solidFill>
                <a:effectLst/>
                <a:latin typeface="+mn-lt"/>
                <a:ea typeface="+mn-ea"/>
                <a:cs typeface="+mn-cs"/>
              </a:rPr>
              <a:t> die </a:t>
            </a:r>
            <a:r>
              <a:rPr lang="en-US" sz="1200" b="0" i="0" kern="1200" baseline="0" dirty="0" err="1" smtClean="0">
                <a:solidFill>
                  <a:schemeClr val="tx1"/>
                </a:solidFill>
                <a:effectLst/>
                <a:latin typeface="+mn-lt"/>
                <a:ea typeface="+mn-ea"/>
                <a:cs typeface="+mn-cs"/>
              </a:rPr>
              <a:t>Zeit</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anrichtet</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Eigentlich</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sollte</a:t>
            </a:r>
            <a:r>
              <a:rPr lang="en-US" sz="1200" b="0" i="0" kern="1200" baseline="0" dirty="0" smtClean="0">
                <a:solidFill>
                  <a:schemeClr val="tx1"/>
                </a:solidFill>
                <a:effectLst/>
                <a:latin typeface="+mn-lt"/>
                <a:ea typeface="+mn-ea"/>
                <a:cs typeface="+mn-cs"/>
              </a:rPr>
              <a:t> der </a:t>
            </a:r>
            <a:r>
              <a:rPr lang="en-US" sz="1200" b="0" i="0" kern="1200" baseline="0" dirty="0" err="1" smtClean="0">
                <a:solidFill>
                  <a:schemeClr val="tx1"/>
                </a:solidFill>
                <a:effectLst/>
                <a:latin typeface="+mn-lt"/>
                <a:ea typeface="+mn-ea"/>
                <a:cs typeface="+mn-cs"/>
              </a:rPr>
              <a:t>lokal</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begrenzt</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beim</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Endboss</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bleiben</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aber</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Begleiter</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konnten</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damit</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infiziert</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werden</a:t>
            </a:r>
            <a:r>
              <a:rPr lang="en-US" sz="1200" b="0" i="0" kern="1200" baseline="0" dirty="0" smtClean="0">
                <a:solidFill>
                  <a:schemeClr val="tx1"/>
                </a:solidFill>
                <a:effectLst/>
                <a:latin typeface="+mn-lt"/>
                <a:ea typeface="+mn-ea"/>
                <a:cs typeface="+mn-cs"/>
              </a:rPr>
              <a:t> und </a:t>
            </a:r>
            <a:r>
              <a:rPr lang="en-US" sz="1200" b="0" i="0" kern="1200" baseline="0" dirty="0" err="1" smtClean="0">
                <a:solidFill>
                  <a:schemeClr val="tx1"/>
                </a:solidFill>
                <a:effectLst/>
                <a:latin typeface="+mn-lt"/>
                <a:ea typeface="+mn-ea"/>
                <a:cs typeface="+mn-cs"/>
              </a:rPr>
              <a:t>blieben</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es</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dann</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auch</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außerhalb</a:t>
            </a:r>
            <a:r>
              <a:rPr lang="en-US" sz="1200" b="0" i="0" kern="1200" baseline="0" dirty="0" smtClean="0">
                <a:solidFill>
                  <a:schemeClr val="tx1"/>
                </a:solidFill>
                <a:effectLst/>
                <a:latin typeface="+mn-lt"/>
                <a:ea typeface="+mn-ea"/>
                <a:cs typeface="+mn-cs"/>
              </a:rPr>
              <a:t> der Zone. NPCs </a:t>
            </a:r>
            <a:r>
              <a:rPr lang="en-US" sz="1200" b="0" i="0" kern="1200" baseline="0" dirty="0" err="1" smtClean="0">
                <a:solidFill>
                  <a:schemeClr val="tx1"/>
                </a:solidFill>
                <a:effectLst/>
                <a:latin typeface="+mn-lt"/>
                <a:ea typeface="+mn-ea"/>
                <a:cs typeface="+mn-cs"/>
              </a:rPr>
              <a:t>wurden</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Überträger</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ohne</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Symptome</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zu</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zeigen</a:t>
            </a:r>
            <a:r>
              <a:rPr lang="en-US" sz="1200" b="0" i="0" kern="1200" baseline="0" dirty="0" smtClean="0">
                <a:solidFill>
                  <a:schemeClr val="tx1"/>
                </a:solidFill>
                <a:effectLst/>
                <a:latin typeface="+mn-lt"/>
                <a:ea typeface="+mn-ea"/>
                <a:cs typeface="+mn-cs"/>
              </a:rPr>
              <a:t>.</a:t>
            </a:r>
            <a:endParaRPr lang="en-GB" dirty="0"/>
          </a:p>
        </p:txBody>
      </p:sp>
    </p:spTree>
    <p:extLst>
      <p:ext uri="{BB962C8B-B14F-4D97-AF65-F5344CB8AC3E}">
        <p14:creationId xmlns:p14="http://schemas.microsoft.com/office/powerpoint/2010/main" val="12862619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liennummernplatzhalter 6"/>
          <p:cNvSpPr txBox="1">
            <a:spLocks noGrp="1"/>
          </p:cNvSpPr>
          <p:nvPr>
            <p:ph type="sldNum" sz="quarter" idx="5"/>
          </p:nvPr>
        </p:nvSpPr>
        <p:spPr>
          <a:ln/>
        </p:spPr>
        <p:txBody>
          <a:bodyPr lIns="0" tIns="0" rIns="0" bIns="0" anchor="b" anchorCtr="0">
            <a:noAutofit/>
          </a:bodyPr>
          <a:lstStyle/>
          <a:p>
            <a:pPr lvl="0"/>
            <a:fld id="{A0CE0F4D-3109-4D71-B99D-2CF0D341C1F8}" type="slidenum">
              <a:t>27</a:t>
            </a:fld>
            <a:endParaRPr lang="en-GB"/>
          </a:p>
        </p:txBody>
      </p:sp>
      <p:sp>
        <p:nvSpPr>
          <p:cNvPr id="2" name="Folienbildplatzhalter 1"/>
          <p:cNvSpPr>
            <a:spLocks noGrp="1" noRot="1" noChangeAspect="1" noResize="1"/>
          </p:cNvSpPr>
          <p:nvPr>
            <p:ph type="sldImg"/>
          </p:nvPr>
        </p:nvSpPr>
        <p:spPr>
          <a:xfrm>
            <a:off x="217488" y="812800"/>
            <a:ext cx="7123112" cy="4008438"/>
          </a:xfrm>
          <a:solidFill>
            <a:srgbClr val="729FCF"/>
          </a:solidFill>
          <a:ln w="25400">
            <a:solidFill>
              <a:srgbClr val="3465A4"/>
            </a:solidFill>
            <a:prstDash val="solid"/>
          </a:ln>
        </p:spPr>
      </p:sp>
      <p:sp>
        <p:nvSpPr>
          <p:cNvPr id="3" name="Notizenplatzhalter 2"/>
          <p:cNvSpPr txBox="1">
            <a:spLocks noGrp="1"/>
          </p:cNvSpPr>
          <p:nvPr>
            <p:ph type="body" sz="quarter" idx="1"/>
          </p:nvPr>
        </p:nvSpPr>
        <p:spPr/>
        <p:txBody>
          <a:bodyPr/>
          <a:lstStyle/>
          <a:p>
            <a:r>
              <a:rPr lang="en-GB" dirty="0" smtClean="0"/>
              <a:t>Software </a:t>
            </a:r>
            <a:r>
              <a:rPr lang="en-GB" dirty="0" err="1" smtClean="0"/>
              <a:t>verfügte</a:t>
            </a:r>
            <a:r>
              <a:rPr lang="en-GB" dirty="0" smtClean="0"/>
              <a:t> </a:t>
            </a:r>
            <a:r>
              <a:rPr lang="en-GB" dirty="0" err="1" smtClean="0"/>
              <a:t>über</a:t>
            </a:r>
            <a:r>
              <a:rPr lang="en-GB" dirty="0" smtClean="0"/>
              <a:t> </a:t>
            </a:r>
            <a:r>
              <a:rPr lang="en-GB" dirty="0" err="1" smtClean="0"/>
              <a:t>einen</a:t>
            </a:r>
            <a:r>
              <a:rPr lang="en-GB" dirty="0" smtClean="0"/>
              <a:t> </a:t>
            </a:r>
            <a:r>
              <a:rPr lang="en-GB" dirty="0" err="1" smtClean="0"/>
              <a:t>zu</a:t>
            </a:r>
            <a:r>
              <a:rPr lang="en-GB" dirty="0" smtClean="0"/>
              <a:t> </a:t>
            </a:r>
            <a:r>
              <a:rPr lang="en-GB" dirty="0" err="1" smtClean="0"/>
              <a:t>kleinen</a:t>
            </a:r>
            <a:r>
              <a:rPr lang="en-GB" dirty="0" smtClean="0"/>
              <a:t> Stack; </a:t>
            </a:r>
            <a:r>
              <a:rPr lang="en-GB" dirty="0" err="1" smtClean="0"/>
              <a:t>im</a:t>
            </a:r>
            <a:r>
              <a:rPr lang="en-GB" baseline="0" dirty="0" smtClean="0"/>
              <a:t> </a:t>
            </a:r>
            <a:r>
              <a:rPr lang="en-GB" baseline="0" dirty="0" err="1" smtClean="0"/>
              <a:t>Berufsverkehr</a:t>
            </a:r>
            <a:r>
              <a:rPr lang="en-GB" baseline="0" dirty="0" smtClean="0"/>
              <a:t> </a:t>
            </a:r>
            <a:r>
              <a:rPr lang="en-GB" baseline="0" dirty="0" err="1" smtClean="0"/>
              <a:t>führte</a:t>
            </a:r>
            <a:r>
              <a:rPr lang="en-GB" baseline="0" dirty="0" smtClean="0"/>
              <a:t> das </a:t>
            </a:r>
            <a:r>
              <a:rPr lang="en-GB" baseline="0" dirty="0" err="1" smtClean="0"/>
              <a:t>zum</a:t>
            </a:r>
            <a:r>
              <a:rPr lang="en-GB" baseline="0" dirty="0" smtClean="0"/>
              <a:t> Overflow; der Code </a:t>
            </a:r>
            <a:r>
              <a:rPr lang="en-GB" baseline="0" dirty="0" err="1" smtClean="0"/>
              <a:t>zum</a:t>
            </a:r>
            <a:r>
              <a:rPr lang="en-GB" baseline="0" dirty="0" smtClean="0"/>
              <a:t> </a:t>
            </a:r>
            <a:r>
              <a:rPr lang="en-GB" baseline="0" dirty="0" err="1" smtClean="0"/>
              <a:t>Behandeln</a:t>
            </a:r>
            <a:r>
              <a:rPr lang="en-GB" baseline="0" dirty="0" smtClean="0"/>
              <a:t> des Overflows war </a:t>
            </a:r>
            <a:r>
              <a:rPr lang="en-GB" baseline="0" dirty="0" err="1" smtClean="0"/>
              <a:t>fehlerhaft</a:t>
            </a:r>
            <a:r>
              <a:rPr lang="en-GB" baseline="0" dirty="0" smtClean="0"/>
              <a:t> und </a:t>
            </a:r>
            <a:r>
              <a:rPr lang="en-GB" baseline="0" dirty="0" err="1" smtClean="0"/>
              <a:t>führte</a:t>
            </a:r>
            <a:r>
              <a:rPr lang="en-GB" baseline="0" dirty="0" smtClean="0"/>
              <a:t> </a:t>
            </a:r>
            <a:r>
              <a:rPr lang="en-GB" baseline="0" dirty="0" err="1" smtClean="0"/>
              <a:t>zu</a:t>
            </a:r>
            <a:r>
              <a:rPr lang="en-GB" baseline="0" dirty="0" smtClean="0"/>
              <a:t> </a:t>
            </a:r>
            <a:r>
              <a:rPr lang="en-GB" baseline="0" dirty="0" err="1" smtClean="0"/>
              <a:t>einer</a:t>
            </a:r>
            <a:r>
              <a:rPr lang="en-GB" baseline="0" dirty="0" smtClean="0"/>
              <a:t> </a:t>
            </a:r>
            <a:r>
              <a:rPr lang="en-GB" baseline="0" dirty="0" err="1" smtClean="0"/>
              <a:t>Endlosschleife</a:t>
            </a:r>
            <a:endParaRPr lang="en-GB" baseline="0" dirty="0" smtClean="0"/>
          </a:p>
          <a:p>
            <a:r>
              <a:rPr lang="en-GB" baseline="0" dirty="0" smtClean="0"/>
              <a:t>Siemens </a:t>
            </a:r>
            <a:r>
              <a:rPr lang="en-GB" baseline="0" dirty="0" err="1" smtClean="0"/>
              <a:t>brauchte</a:t>
            </a:r>
            <a:r>
              <a:rPr lang="en-GB" baseline="0" dirty="0" smtClean="0"/>
              <a:t> </a:t>
            </a:r>
            <a:r>
              <a:rPr lang="en-GB" baseline="0" dirty="0" err="1" smtClean="0"/>
              <a:t>einen</a:t>
            </a:r>
            <a:r>
              <a:rPr lang="en-GB" baseline="0" dirty="0" smtClean="0"/>
              <a:t> </a:t>
            </a:r>
            <a:r>
              <a:rPr lang="en-GB" baseline="0" dirty="0" err="1" smtClean="0"/>
              <a:t>ganzen</a:t>
            </a:r>
            <a:r>
              <a:rPr lang="en-GB" baseline="0" dirty="0" smtClean="0"/>
              <a:t> Tag, um den </a:t>
            </a:r>
            <a:r>
              <a:rPr lang="en-GB" baseline="0" dirty="0" err="1" smtClean="0"/>
              <a:t>Fehler</a:t>
            </a:r>
            <a:r>
              <a:rPr lang="en-GB" baseline="0" dirty="0" smtClean="0"/>
              <a:t> </a:t>
            </a:r>
            <a:r>
              <a:rPr lang="en-GB" baseline="0" dirty="0" err="1" smtClean="0"/>
              <a:t>zu</a:t>
            </a:r>
            <a:r>
              <a:rPr lang="en-GB" baseline="0" dirty="0" smtClean="0"/>
              <a:t> </a:t>
            </a:r>
            <a:r>
              <a:rPr lang="en-GB" baseline="0" dirty="0" err="1" smtClean="0"/>
              <a:t>reproduzieren</a:t>
            </a:r>
            <a:r>
              <a:rPr lang="en-GB" baseline="0" dirty="0" smtClean="0"/>
              <a:t>, </a:t>
            </a:r>
            <a:r>
              <a:rPr lang="en-GB" baseline="0" dirty="0" err="1" smtClean="0"/>
              <a:t>bis</a:t>
            </a:r>
            <a:r>
              <a:rPr lang="en-GB" baseline="0" dirty="0" smtClean="0"/>
              <a:t> </a:t>
            </a:r>
            <a:r>
              <a:rPr lang="en-GB" baseline="0" dirty="0" err="1" smtClean="0"/>
              <a:t>er</a:t>
            </a:r>
            <a:r>
              <a:rPr lang="en-GB" baseline="0" dirty="0" smtClean="0"/>
              <a:t> </a:t>
            </a:r>
            <a:r>
              <a:rPr lang="en-GB" baseline="0" dirty="0" err="1" smtClean="0"/>
              <a:t>dann</a:t>
            </a:r>
            <a:r>
              <a:rPr lang="en-GB" baseline="0" dirty="0" smtClean="0"/>
              <a:t> </a:t>
            </a:r>
            <a:r>
              <a:rPr lang="en-GB" baseline="0" dirty="0" err="1" smtClean="0"/>
              <a:t>gefixed</a:t>
            </a:r>
            <a:r>
              <a:rPr lang="en-GB" baseline="0" dirty="0" smtClean="0"/>
              <a:t> </a:t>
            </a:r>
            <a:r>
              <a:rPr lang="en-GB" baseline="0" dirty="0" err="1" smtClean="0"/>
              <a:t>wurde</a:t>
            </a:r>
            <a:r>
              <a:rPr lang="en-GB" baseline="0" dirty="0" smtClean="0"/>
              <a:t> (</a:t>
            </a:r>
            <a:r>
              <a:rPr lang="en-GB" baseline="0" dirty="0" err="1" smtClean="0"/>
              <a:t>größerer</a:t>
            </a:r>
            <a:r>
              <a:rPr lang="en-GB" baseline="0" dirty="0" smtClean="0"/>
              <a:t> Stack und </a:t>
            </a:r>
            <a:r>
              <a:rPr lang="en-GB" baseline="0" dirty="0" err="1" smtClean="0"/>
              <a:t>Fehlerroutine</a:t>
            </a:r>
            <a:r>
              <a:rPr lang="en-GB" baseline="0" dirty="0" smtClean="0"/>
              <a:t> </a:t>
            </a:r>
            <a:r>
              <a:rPr lang="en-GB" baseline="0" dirty="0" err="1" smtClean="0"/>
              <a:t>überarbeitet</a:t>
            </a:r>
            <a:r>
              <a:rPr lang="en-GB" baseline="0" dirty="0" smtClean="0"/>
              <a:t>)</a:t>
            </a:r>
            <a:endParaRPr lang="en-GB" dirty="0"/>
          </a:p>
        </p:txBody>
      </p:sp>
    </p:spTree>
    <p:extLst>
      <p:ext uri="{BB962C8B-B14F-4D97-AF65-F5344CB8AC3E}">
        <p14:creationId xmlns:p14="http://schemas.microsoft.com/office/powerpoint/2010/main" val="16000496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04775" y="739775"/>
            <a:ext cx="6581775" cy="3703638"/>
          </a:xfrm>
        </p:spPr>
      </p:sp>
      <p:sp>
        <p:nvSpPr>
          <p:cNvPr id="3" name="Notizenplatzhalter 2"/>
          <p:cNvSpPr>
            <a:spLocks noGrp="1"/>
          </p:cNvSpPr>
          <p:nvPr>
            <p:ph type="body" idx="1"/>
          </p:nvPr>
        </p:nvSpPr>
        <p:spPr/>
        <p:txBody>
          <a:bodyPr/>
          <a:lstStyle/>
          <a:p>
            <a:r>
              <a:rPr lang="de-DE" dirty="0" smtClean="0"/>
              <a:t>Fragen/Dialog:</a:t>
            </a:r>
            <a:r>
              <a:rPr lang="de-DE" baseline="0" dirty="0" smtClean="0"/>
              <a:t> Niemand wird gezwungen, zu antworten. Wer antworten möchte, setzt sich am besten nach vorn</a:t>
            </a:r>
            <a:endParaRPr lang="en-US" dirty="0"/>
          </a:p>
        </p:txBody>
      </p:sp>
      <p:sp>
        <p:nvSpPr>
          <p:cNvPr id="4" name="Foliennummernplatzhalter 3"/>
          <p:cNvSpPr>
            <a:spLocks noGrp="1"/>
          </p:cNvSpPr>
          <p:nvPr>
            <p:ph type="sldNum" sz="quarter" idx="10"/>
          </p:nvPr>
        </p:nvSpPr>
        <p:spPr/>
        <p:txBody>
          <a:bodyPr/>
          <a:lstStyle/>
          <a:p>
            <a:fld id="{B2DE17EF-A9BB-4D33-B1DA-2A5BBAB4D44E}" type="slidenum">
              <a:rPr lang="en-US" smtClean="0"/>
              <a:pPr/>
              <a:t>7</a:t>
            </a:fld>
            <a:endParaRPr lang="en-US"/>
          </a:p>
        </p:txBody>
      </p:sp>
    </p:spTree>
    <p:extLst>
      <p:ext uri="{BB962C8B-B14F-4D97-AF65-F5344CB8AC3E}">
        <p14:creationId xmlns:p14="http://schemas.microsoft.com/office/powerpoint/2010/main" val="98305972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04775" y="739775"/>
            <a:ext cx="6581775" cy="3703638"/>
          </a:xfrm>
        </p:spPr>
      </p:sp>
      <p:sp>
        <p:nvSpPr>
          <p:cNvPr id="3" name="Notizenplatzhalter 2"/>
          <p:cNvSpPr>
            <a:spLocks noGrp="1"/>
          </p:cNvSpPr>
          <p:nvPr>
            <p:ph type="body" idx="1"/>
          </p:nvPr>
        </p:nvSpPr>
        <p:spPr/>
        <p:txBody>
          <a:bodyPr>
            <a:normAutofit/>
          </a:bodyPr>
          <a:lstStyle/>
          <a:p>
            <a:r>
              <a:rPr lang="en-US" dirty="0" err="1"/>
              <a:t>Medizinische</a:t>
            </a:r>
            <a:r>
              <a:rPr lang="en-US" baseline="0" dirty="0"/>
              <a:t> </a:t>
            </a:r>
            <a:r>
              <a:rPr lang="en-US" baseline="0" dirty="0" err="1"/>
              <a:t>Strahlentherapie</a:t>
            </a:r>
            <a:r>
              <a:rPr lang="en-US" baseline="0" dirty="0"/>
              <a:t>; </a:t>
            </a:r>
            <a:r>
              <a:rPr lang="en-US" baseline="0" dirty="0" err="1"/>
              <a:t>zu</a:t>
            </a:r>
            <a:r>
              <a:rPr lang="en-US" baseline="0" dirty="0"/>
              <a:t> </a:t>
            </a:r>
            <a:r>
              <a:rPr lang="en-US" baseline="0" dirty="0" err="1"/>
              <a:t>hohe</a:t>
            </a:r>
            <a:r>
              <a:rPr lang="en-US" baseline="0" dirty="0"/>
              <a:t> </a:t>
            </a:r>
            <a:r>
              <a:rPr lang="en-US" baseline="0" dirty="0" err="1"/>
              <a:t>Strahlendosis</a:t>
            </a:r>
            <a:r>
              <a:rPr lang="en-US" baseline="0" dirty="0"/>
              <a:t>, 3 Menschen </a:t>
            </a:r>
            <a:r>
              <a:rPr lang="en-US" baseline="0" dirty="0" err="1"/>
              <a:t>starben</a:t>
            </a:r>
            <a:r>
              <a:rPr lang="en-US" baseline="0" dirty="0"/>
              <a:t> </a:t>
            </a:r>
            <a:r>
              <a:rPr lang="en-US" baseline="0" dirty="0" err="1"/>
              <a:t>daran</a:t>
            </a:r>
            <a:r>
              <a:rPr lang="en-US" baseline="0" dirty="0"/>
              <a:t>. </a:t>
            </a:r>
            <a:r>
              <a:rPr lang="en-US" baseline="0" dirty="0" err="1"/>
              <a:t>Ein</a:t>
            </a:r>
            <a:r>
              <a:rPr lang="en-US" baseline="0" dirty="0"/>
              <a:t> </a:t>
            </a:r>
            <a:r>
              <a:rPr lang="en-US" baseline="0" dirty="0" err="1"/>
              <a:t>ein</a:t>
            </a:r>
            <a:r>
              <a:rPr lang="de-DE" baseline="0" dirty="0" err="1"/>
              <a:t>ziger</a:t>
            </a:r>
            <a:r>
              <a:rPr lang="de-DE" baseline="0" dirty="0"/>
              <a:t> Entwickler schrieb Software und benutzte vorhandene Komponenten</a:t>
            </a:r>
            <a:endParaRPr lang="en-US" dirty="0"/>
          </a:p>
        </p:txBody>
      </p:sp>
      <p:sp>
        <p:nvSpPr>
          <p:cNvPr id="4" name="Foliennummernplatzhalter 3"/>
          <p:cNvSpPr>
            <a:spLocks noGrp="1"/>
          </p:cNvSpPr>
          <p:nvPr>
            <p:ph type="sldNum" sz="quarter" idx="10"/>
          </p:nvPr>
        </p:nvSpPr>
        <p:spPr/>
        <p:txBody>
          <a:bodyPr/>
          <a:lstStyle/>
          <a:p>
            <a:fld id="{B2DE17EF-A9BB-4D33-B1DA-2A5BBAB4D44E}" type="slidenum">
              <a:rPr lang="en-US" smtClean="0"/>
              <a:pPr/>
              <a:t>28</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04775" y="739775"/>
            <a:ext cx="6581775" cy="3703638"/>
          </a:xfrm>
        </p:spPr>
      </p:sp>
      <p:sp>
        <p:nvSpPr>
          <p:cNvPr id="3" name="Notizenplatzhalter 2"/>
          <p:cNvSpPr>
            <a:spLocks noGrp="1"/>
          </p:cNvSpPr>
          <p:nvPr>
            <p:ph type="body" idx="1"/>
          </p:nvPr>
        </p:nvSpPr>
        <p:spPr/>
        <p:txBody>
          <a:bodyPr/>
          <a:lstStyle/>
          <a:p>
            <a:r>
              <a:rPr lang="de-DE" sz="1200" b="0" i="0" kern="1200" dirty="0">
                <a:solidFill>
                  <a:schemeClr val="tx1"/>
                </a:solidFill>
                <a:effectLst/>
                <a:latin typeface="+mn-lt"/>
                <a:ea typeface="+mn-ea"/>
                <a:cs typeface="+mn-cs"/>
              </a:rPr>
              <a:t>Das entscheidende Problem trug sich demnach kurz nach der Öffnung des Bremsfallschirms bei doppelter Schallgeschwindigkeit zu. Zu diesem Zeitpunkt bewegte sich "Schiaparelli" offenbar beim Weg durch die immer dichter werdende Marsatmosphäre stärker als vorhergesehen hin und her. Das wiederum sorgte dafür, dass ein Messgerät, das die Eigendrehung der Sonde überwachte, die sogenannte IMU, überlastet wurde.</a:t>
            </a:r>
          </a:p>
          <a:p>
            <a:r>
              <a:rPr lang="de-DE" sz="1200" b="0" i="0" kern="1200" dirty="0">
                <a:solidFill>
                  <a:schemeClr val="tx1"/>
                </a:solidFill>
                <a:effectLst/>
                <a:latin typeface="+mn-lt"/>
                <a:ea typeface="+mn-ea"/>
                <a:cs typeface="+mn-cs"/>
              </a:rPr>
              <a:t>Statt wie vom Hersteller versprochen schon 15 Millisekunden nach einer Überlastung wieder betriebsbereit zu sein, blockierte das Problem den Bordcomputer für rund eine Sekunde. Dadurch wiederum wurde aus den Bewegungsdaten eine falsche Höhenangabe berechnet.</a:t>
            </a:r>
          </a:p>
          <a:p>
            <a:endParaRPr lang="en-US" dirty="0"/>
          </a:p>
        </p:txBody>
      </p:sp>
      <p:sp>
        <p:nvSpPr>
          <p:cNvPr id="4" name="Foliennummernplatzhalter 3"/>
          <p:cNvSpPr>
            <a:spLocks noGrp="1"/>
          </p:cNvSpPr>
          <p:nvPr>
            <p:ph type="sldNum" sz="quarter" idx="10"/>
          </p:nvPr>
        </p:nvSpPr>
        <p:spPr/>
        <p:txBody>
          <a:bodyPr/>
          <a:lstStyle/>
          <a:p>
            <a:fld id="{B2DE17EF-A9BB-4D33-B1DA-2A5BBAB4D44E}" type="slidenum">
              <a:rPr lang="en-US" smtClean="0"/>
              <a:pPr/>
              <a:t>29</a:t>
            </a:fld>
            <a:endParaRPr lang="en-US"/>
          </a:p>
        </p:txBody>
      </p:sp>
    </p:spTree>
    <p:extLst>
      <p:ext uri="{BB962C8B-B14F-4D97-AF65-F5344CB8AC3E}">
        <p14:creationId xmlns:p14="http://schemas.microsoft.com/office/powerpoint/2010/main" val="1928537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Wurde eingebaut,</a:t>
            </a:r>
            <a:r>
              <a:rPr lang="de-DE" baseline="0" dirty="0" smtClean="0"/>
              <a:t> weil ein extremes Flugmanöver, das für die Zulassung geflogen wird, zu </a:t>
            </a:r>
            <a:r>
              <a:rPr lang="de-DE" baseline="0" dirty="0" err="1" smtClean="0"/>
              <a:t>ruckelig</a:t>
            </a:r>
            <a:r>
              <a:rPr lang="de-DE" baseline="0" dirty="0" smtClean="0"/>
              <a:t> ablief; dann wurde es in mehreren Schritten geändert, aber die Änderungen wurde nicht der FAA immer mitgeteilt. Eigentlich hatte es anfangs zwei Sensoren als Input, in den Änderungen später aber nur noch einen. Dazu gab es ein Signal, das MCAS eingreift, das aber optional für viel Geld angeboten wurde. </a:t>
            </a:r>
            <a:r>
              <a:rPr lang="de-DE" baseline="0" dirty="0" err="1" smtClean="0"/>
              <a:t>Darüberhinaus</a:t>
            </a:r>
            <a:r>
              <a:rPr lang="de-DE" baseline="0" dirty="0" smtClean="0"/>
              <a:t> sollten Piloten ohne neues Training die 737 Max fliegen können, weil das Geld spart und so der Vorteil gegenüber Airbus bestehen bleibt. Piloten ohne Training wussten nicht über MCAS Bescheid (Boeing sagte, es sei nicht notwendig). Die abgestürzte Lion-Air-Maschine wäre am Vortrag auch fast abgestürzt, aber es war zufällig ein Pilot an Board, der eine Schulung für die neue 737 Max hatte und den Piloten sagen konnte, wie sie reagieren sollen.</a:t>
            </a:r>
            <a:endParaRPr lang="en-US" dirty="0"/>
          </a:p>
        </p:txBody>
      </p:sp>
      <p:sp>
        <p:nvSpPr>
          <p:cNvPr id="4" name="Foliennummernplatzhalter 3"/>
          <p:cNvSpPr>
            <a:spLocks noGrp="1"/>
          </p:cNvSpPr>
          <p:nvPr>
            <p:ph type="sldNum" sz="quarter" idx="5"/>
          </p:nvPr>
        </p:nvSpPr>
        <p:spPr/>
        <p:txBody>
          <a:bodyPr/>
          <a:lstStyle/>
          <a:p>
            <a:fld id="{B2DE17EF-A9BB-4D33-B1DA-2A5BBAB4D44E}" type="slidenum">
              <a:rPr lang="en-US" smtClean="0"/>
              <a:pPr/>
              <a:t>30</a:t>
            </a:fld>
            <a:endParaRPr lang="en-US"/>
          </a:p>
        </p:txBody>
      </p:sp>
    </p:spTree>
    <p:extLst>
      <p:ext uri="{BB962C8B-B14F-4D97-AF65-F5344CB8AC3E}">
        <p14:creationId xmlns:p14="http://schemas.microsoft.com/office/powerpoint/2010/main" val="196331327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04775" y="739775"/>
            <a:ext cx="6581775" cy="3703638"/>
          </a:xfrm>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B2DE17EF-A9BB-4D33-B1DA-2A5BBAB4D44E}" type="slidenum">
              <a:rPr lang="en-US" smtClean="0"/>
              <a:pPr/>
              <a:t>45</a:t>
            </a:fld>
            <a:endParaRPr lang="en-US"/>
          </a:p>
        </p:txBody>
      </p:sp>
    </p:spTree>
    <p:extLst>
      <p:ext uri="{BB962C8B-B14F-4D97-AF65-F5344CB8AC3E}">
        <p14:creationId xmlns:p14="http://schemas.microsoft.com/office/powerpoint/2010/main" val="35837485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Folienbildplatzhalter 1"/>
          <p:cNvSpPr>
            <a:spLocks noGrp="1" noRot="1" noChangeAspect="1"/>
          </p:cNvSpPr>
          <p:nvPr>
            <p:ph type="sldImg"/>
          </p:nvPr>
        </p:nvSpPr>
        <p:spPr bwMode="auto">
          <a:xfrm>
            <a:off x="104775" y="739775"/>
            <a:ext cx="6581775" cy="3703638"/>
          </a:xfrm>
          <a:noFill/>
          <a:ln>
            <a:solidFill>
              <a:srgbClr val="000000"/>
            </a:solidFill>
            <a:miter lim="800000"/>
            <a:headEnd/>
            <a:tailEnd/>
          </a:ln>
        </p:spPr>
      </p:sp>
      <p:sp>
        <p:nvSpPr>
          <p:cNvPr id="44034" name="Notizenplatzhalt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de-DE"/>
              <a:t>Zeit Folie : Zeit Gesamt (geschätzt)</a:t>
            </a:r>
          </a:p>
          <a:p>
            <a:pPr eaLnBrk="1" hangingPunct="1">
              <a:spcBef>
                <a:spcPct val="0"/>
              </a:spcBef>
            </a:pPr>
            <a:r>
              <a:rPr lang="de-DE"/>
              <a:t>0 : 35</a:t>
            </a:r>
          </a:p>
        </p:txBody>
      </p:sp>
      <p:sp>
        <p:nvSpPr>
          <p:cNvPr id="44035" name="Foliennummernplatzhalt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433FCC99-5579-42CB-A178-85E6E88DD66A}" type="slidenum">
              <a:rPr lang="de-DE">
                <a:cs typeface="Arial" charset="0"/>
              </a:rPr>
              <a:pPr fontAlgn="base">
                <a:spcBef>
                  <a:spcPct val="0"/>
                </a:spcBef>
                <a:spcAft>
                  <a:spcPct val="0"/>
                </a:spcAft>
                <a:defRPr/>
              </a:pPr>
              <a:t>8</a:t>
            </a:fld>
            <a:endParaRPr lang="de-DE">
              <a:cs typeface="Arial"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liennummernplatzhalter 6"/>
          <p:cNvSpPr txBox="1">
            <a:spLocks noGrp="1"/>
          </p:cNvSpPr>
          <p:nvPr>
            <p:ph type="sldNum" sz="quarter" idx="5"/>
          </p:nvPr>
        </p:nvSpPr>
        <p:spPr>
          <a:ln/>
        </p:spPr>
        <p:txBody>
          <a:bodyPr lIns="0" tIns="0" rIns="0" bIns="0" anchor="b" anchorCtr="0">
            <a:noAutofit/>
          </a:bodyPr>
          <a:lstStyle/>
          <a:p>
            <a:pPr lvl="0"/>
            <a:fld id="{B6D78DD1-B3AD-485A-848D-5BF49EFEB212}" type="slidenum">
              <a:t>12</a:t>
            </a:fld>
            <a:endParaRPr lang="en-GB"/>
          </a:p>
        </p:txBody>
      </p:sp>
      <p:sp>
        <p:nvSpPr>
          <p:cNvPr id="2" name="Folienbildplatzhalter 1"/>
          <p:cNvSpPr>
            <a:spLocks noGrp="1" noRot="1" noChangeAspect="1" noResize="1"/>
          </p:cNvSpPr>
          <p:nvPr>
            <p:ph type="sldImg"/>
          </p:nvPr>
        </p:nvSpPr>
        <p:spPr>
          <a:xfrm>
            <a:off x="217488" y="812800"/>
            <a:ext cx="7123112" cy="4008438"/>
          </a:xfrm>
          <a:solidFill>
            <a:srgbClr val="729FCF"/>
          </a:solidFill>
          <a:ln w="25400">
            <a:solidFill>
              <a:srgbClr val="3465A4"/>
            </a:solidFill>
            <a:prstDash val="solid"/>
          </a:ln>
        </p:spPr>
      </p:sp>
      <p:sp>
        <p:nvSpPr>
          <p:cNvPr id="3" name="Notizenplatzhalter 2"/>
          <p:cNvSpPr txBox="1">
            <a:spLocks noGrp="1"/>
          </p:cNvSpPr>
          <p:nvPr>
            <p:ph type="body" sz="quarter" idx="1"/>
          </p:nvPr>
        </p:nvSpPr>
        <p:spPr/>
        <p:txBody>
          <a:bodyPr/>
          <a:lstStyle/>
          <a:p>
            <a:r>
              <a:rPr lang="en-GB" dirty="0"/>
              <a:t>Interne </a:t>
            </a:r>
            <a:r>
              <a:rPr lang="en-GB" dirty="0" err="1"/>
              <a:t>Referenzimplmentierung</a:t>
            </a:r>
            <a:r>
              <a:rPr lang="en-GB" dirty="0"/>
              <a:t> von Ariane 4 </a:t>
            </a:r>
            <a:r>
              <a:rPr lang="en-GB" dirty="0" err="1"/>
              <a:t>wiederverwendet</a:t>
            </a:r>
            <a:endParaRPr lang="en-GB" dirty="0"/>
          </a:p>
          <a:p>
            <a:r>
              <a:rPr lang="en-GB" dirty="0"/>
              <a:t>Kam </a:t>
            </a:r>
            <a:r>
              <a:rPr lang="en-GB" dirty="0" err="1"/>
              <a:t>vom</a:t>
            </a:r>
            <a:r>
              <a:rPr lang="en-GB" dirty="0"/>
              <a:t> </a:t>
            </a:r>
            <a:r>
              <a:rPr lang="en-GB" dirty="0" err="1"/>
              <a:t>Kurs</a:t>
            </a:r>
            <a:r>
              <a:rPr lang="en-GB" dirty="0"/>
              <a:t> ab und </a:t>
            </a:r>
            <a:r>
              <a:rPr lang="en-GB" dirty="0" err="1"/>
              <a:t>sprengte</a:t>
            </a:r>
            <a:r>
              <a:rPr lang="en-GB" dirty="0"/>
              <a:t> </a:t>
            </a:r>
            <a:r>
              <a:rPr lang="en-GB" dirty="0" err="1"/>
              <a:t>sich</a:t>
            </a:r>
            <a:r>
              <a:rPr lang="en-GB" dirty="0"/>
              <a:t> </a:t>
            </a:r>
            <a:r>
              <a:rPr lang="en-GB" dirty="0" err="1"/>
              <a:t>selbst</a:t>
            </a:r>
            <a:endParaRPr lang="en-GB" dirty="0"/>
          </a:p>
        </p:txBody>
      </p:sp>
    </p:spTree>
    <p:extLst>
      <p:ext uri="{BB962C8B-B14F-4D97-AF65-F5344CB8AC3E}">
        <p14:creationId xmlns:p14="http://schemas.microsoft.com/office/powerpoint/2010/main" val="35529153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liennummernplatzhalter 6"/>
          <p:cNvSpPr txBox="1">
            <a:spLocks noGrp="1"/>
          </p:cNvSpPr>
          <p:nvPr>
            <p:ph type="sldNum" sz="quarter" idx="5"/>
          </p:nvPr>
        </p:nvSpPr>
        <p:spPr>
          <a:ln/>
        </p:spPr>
        <p:txBody>
          <a:bodyPr lIns="0" tIns="0" rIns="0" bIns="0" anchor="b" anchorCtr="0">
            <a:noAutofit/>
          </a:bodyPr>
          <a:lstStyle/>
          <a:p>
            <a:pPr lvl="0"/>
            <a:fld id="{A99B03D9-1857-4AE6-BD01-B1499449A808}" type="slidenum">
              <a:t>13</a:t>
            </a:fld>
            <a:endParaRPr lang="en-GB"/>
          </a:p>
        </p:txBody>
      </p:sp>
      <p:sp>
        <p:nvSpPr>
          <p:cNvPr id="2" name="Folienbildplatzhalter 1"/>
          <p:cNvSpPr>
            <a:spLocks noGrp="1" noRot="1" noChangeAspect="1" noResize="1"/>
          </p:cNvSpPr>
          <p:nvPr>
            <p:ph type="sldImg"/>
          </p:nvPr>
        </p:nvSpPr>
        <p:spPr>
          <a:xfrm>
            <a:off x="217488" y="812800"/>
            <a:ext cx="7123112" cy="4008438"/>
          </a:xfrm>
          <a:solidFill>
            <a:srgbClr val="729FCF"/>
          </a:solidFill>
          <a:ln w="25400">
            <a:solidFill>
              <a:srgbClr val="3465A4"/>
            </a:solidFill>
            <a:prstDash val="solid"/>
          </a:ln>
        </p:spPr>
      </p:sp>
      <p:sp>
        <p:nvSpPr>
          <p:cNvPr id="3" name="Notizenplatzhalter 2"/>
          <p:cNvSpPr txBox="1">
            <a:spLocks noGrp="1"/>
          </p:cNvSpPr>
          <p:nvPr>
            <p:ph type="body" sz="quarter"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baseline="0" dirty="0" err="1" smtClean="0"/>
              <a:t>Es</a:t>
            </a:r>
            <a:r>
              <a:rPr lang="en-GB" baseline="0" dirty="0" smtClean="0"/>
              <a:t> war </a:t>
            </a:r>
            <a:r>
              <a:rPr lang="en-GB" baseline="0" dirty="0" err="1" smtClean="0"/>
              <a:t>zweimal</a:t>
            </a:r>
            <a:r>
              <a:rPr lang="en-GB" baseline="0" dirty="0" smtClean="0"/>
              <a:t> </a:t>
            </a:r>
            <a:r>
              <a:rPr lang="en-GB" baseline="0" dirty="0" err="1" smtClean="0"/>
              <a:t>dieselbe</a:t>
            </a:r>
            <a:r>
              <a:rPr lang="en-GB" baseline="0" dirty="0" smtClean="0"/>
              <a:t> </a:t>
            </a:r>
            <a:r>
              <a:rPr lang="en-GB" baseline="0" dirty="0" err="1" smtClean="0"/>
              <a:t>Technikerin</a:t>
            </a:r>
            <a:r>
              <a:rPr lang="en-GB" baseline="0" dirty="0" smtClean="0"/>
              <a:t>, </a:t>
            </a:r>
            <a:r>
              <a:rPr lang="en-GB" baseline="0" dirty="0" err="1" smtClean="0"/>
              <a:t>bei</a:t>
            </a:r>
            <a:r>
              <a:rPr lang="en-GB" baseline="0" dirty="0" smtClean="0"/>
              <a:t> der </a:t>
            </a:r>
            <a:r>
              <a:rPr lang="en-GB" baseline="0" dirty="0" err="1" smtClean="0"/>
              <a:t>eine</a:t>
            </a:r>
            <a:r>
              <a:rPr lang="en-GB" baseline="0" dirty="0" smtClean="0"/>
              <a:t> </a:t>
            </a:r>
            <a:r>
              <a:rPr lang="en-GB" baseline="0" dirty="0" err="1" smtClean="0"/>
              <a:t>tödliche</a:t>
            </a:r>
            <a:r>
              <a:rPr lang="en-GB" baseline="0" dirty="0" smtClean="0"/>
              <a:t> </a:t>
            </a:r>
            <a:r>
              <a:rPr lang="en-GB" baseline="0" dirty="0" err="1" smtClean="0"/>
              <a:t>Strahlendosis</a:t>
            </a:r>
            <a:r>
              <a:rPr lang="en-GB" baseline="0" dirty="0" smtClean="0"/>
              <a:t> </a:t>
            </a:r>
            <a:r>
              <a:rPr lang="en-GB" baseline="0" dirty="0" err="1" smtClean="0"/>
              <a:t>auftrat</a:t>
            </a:r>
            <a:r>
              <a:rPr lang="en-GB" baseline="0" dirty="0" smtClean="0"/>
              <a:t>. </a:t>
            </a:r>
            <a:r>
              <a:rPr lang="en-GB" baseline="0" dirty="0" err="1" smtClean="0"/>
              <a:t>Zusammen</a:t>
            </a:r>
            <a:r>
              <a:rPr lang="en-GB" baseline="0" dirty="0" smtClean="0"/>
              <a:t> </a:t>
            </a:r>
            <a:r>
              <a:rPr lang="en-GB" baseline="0" dirty="0" err="1" smtClean="0"/>
              <a:t>mit</a:t>
            </a:r>
            <a:r>
              <a:rPr lang="en-GB" baseline="0" dirty="0" smtClean="0"/>
              <a:t> </a:t>
            </a:r>
            <a:r>
              <a:rPr lang="en-GB" baseline="0" dirty="0" err="1" smtClean="0"/>
              <a:t>einem</a:t>
            </a:r>
            <a:r>
              <a:rPr lang="en-GB" baseline="0" dirty="0" smtClean="0"/>
              <a:t> </a:t>
            </a:r>
            <a:r>
              <a:rPr lang="en-GB" baseline="0" dirty="0" err="1" smtClean="0"/>
              <a:t>Mitarbeiter</a:t>
            </a:r>
            <a:r>
              <a:rPr lang="en-GB" baseline="0" dirty="0" smtClean="0"/>
              <a:t> </a:t>
            </a:r>
            <a:r>
              <a:rPr lang="en-GB" baseline="0" dirty="0" err="1" smtClean="0"/>
              <a:t>haben</a:t>
            </a:r>
            <a:r>
              <a:rPr lang="en-GB" baseline="0" dirty="0" smtClean="0"/>
              <a:t> </a:t>
            </a:r>
            <a:r>
              <a:rPr lang="en-GB" baseline="0" dirty="0" err="1" smtClean="0"/>
              <a:t>sie</a:t>
            </a:r>
            <a:r>
              <a:rPr lang="en-GB" baseline="0" dirty="0" smtClean="0"/>
              <a:t> </a:t>
            </a:r>
            <a:r>
              <a:rPr lang="en-GB" baseline="0" dirty="0" err="1" smtClean="0"/>
              <a:t>nach</a:t>
            </a:r>
            <a:r>
              <a:rPr lang="en-GB" baseline="0" dirty="0" smtClean="0"/>
              <a:t> </a:t>
            </a:r>
            <a:r>
              <a:rPr lang="en-GB" baseline="0" dirty="0" err="1" smtClean="0"/>
              <a:t>vielen</a:t>
            </a:r>
            <a:r>
              <a:rPr lang="en-GB" baseline="0" dirty="0" smtClean="0"/>
              <a:t> Tests den </a:t>
            </a:r>
            <a:r>
              <a:rPr lang="en-GB" baseline="0" dirty="0" err="1" smtClean="0"/>
              <a:t>Fehler</a:t>
            </a:r>
            <a:r>
              <a:rPr lang="en-GB" baseline="0" dirty="0" smtClean="0"/>
              <a:t> </a:t>
            </a:r>
            <a:r>
              <a:rPr lang="en-GB" baseline="0" dirty="0" err="1" smtClean="0"/>
              <a:t>reproduzieren</a:t>
            </a:r>
            <a:r>
              <a:rPr lang="en-GB" baseline="0" dirty="0" smtClean="0"/>
              <a:t> </a:t>
            </a:r>
            <a:r>
              <a:rPr lang="en-GB" baseline="0" dirty="0" err="1" smtClean="0"/>
              <a:t>können</a:t>
            </a:r>
            <a:r>
              <a:rPr lang="en-GB" baseline="0" dirty="0" smtClean="0"/>
              <a:t> und </a:t>
            </a:r>
            <a:r>
              <a:rPr lang="en-GB" baseline="0" dirty="0" err="1" smtClean="0"/>
              <a:t>dann</a:t>
            </a:r>
            <a:r>
              <a:rPr lang="en-GB" baseline="0" dirty="0" smtClean="0"/>
              <a:t> an den </a:t>
            </a:r>
            <a:r>
              <a:rPr lang="en-GB" baseline="0" dirty="0" err="1" smtClean="0"/>
              <a:t>Hersteller</a:t>
            </a:r>
            <a:r>
              <a:rPr lang="en-GB" baseline="0" dirty="0" smtClean="0"/>
              <a:t> </a:t>
            </a:r>
            <a:r>
              <a:rPr lang="en-GB" baseline="0" dirty="0" err="1" smtClean="0"/>
              <a:t>schicken</a:t>
            </a:r>
            <a:r>
              <a:rPr lang="en-GB" baseline="0" dirty="0" smtClean="0"/>
              <a:t> </a:t>
            </a:r>
            <a:r>
              <a:rPr lang="en-GB" baseline="0" dirty="0" err="1" smtClean="0"/>
              <a:t>können</a:t>
            </a:r>
            <a:r>
              <a:rPr lang="en-GB" baseline="0" dirty="0" smtClean="0"/>
              <a:t>. Man </a:t>
            </a:r>
            <a:r>
              <a:rPr lang="en-GB" baseline="0" dirty="0" err="1" smtClean="0"/>
              <a:t>konnte</a:t>
            </a:r>
            <a:r>
              <a:rPr lang="en-GB" baseline="0" dirty="0" smtClean="0"/>
              <a:t> </a:t>
            </a:r>
            <a:r>
              <a:rPr lang="en-GB" baseline="0" dirty="0" err="1" smtClean="0"/>
              <a:t>zwischen</a:t>
            </a:r>
            <a:r>
              <a:rPr lang="en-GB" baseline="0" dirty="0" smtClean="0"/>
              <a:t> </a:t>
            </a:r>
            <a:r>
              <a:rPr lang="en-GB" baseline="0" dirty="0" err="1" smtClean="0"/>
              <a:t>zwei</a:t>
            </a:r>
            <a:r>
              <a:rPr lang="en-GB" baseline="0" dirty="0" smtClean="0"/>
              <a:t> Modi </a:t>
            </a:r>
            <a:r>
              <a:rPr lang="en-GB" baseline="0" dirty="0" err="1" smtClean="0"/>
              <a:t>hin</a:t>
            </a:r>
            <a:r>
              <a:rPr lang="en-GB" baseline="0" dirty="0" smtClean="0"/>
              <a:t> und her </a:t>
            </a:r>
            <a:r>
              <a:rPr lang="en-GB" baseline="0" dirty="0" err="1" smtClean="0"/>
              <a:t>wechseln</a:t>
            </a:r>
            <a:r>
              <a:rPr lang="en-GB" baseline="0" dirty="0" smtClean="0"/>
              <a:t>, und </a:t>
            </a:r>
            <a:r>
              <a:rPr lang="en-GB" baseline="0" dirty="0" err="1" smtClean="0"/>
              <a:t>wenn</a:t>
            </a:r>
            <a:r>
              <a:rPr lang="en-GB" baseline="0" dirty="0" smtClean="0"/>
              <a:t> man </a:t>
            </a:r>
            <a:r>
              <a:rPr lang="en-GB" baseline="0" dirty="0" err="1" smtClean="0"/>
              <a:t>dabei</a:t>
            </a:r>
            <a:r>
              <a:rPr lang="en-GB" baseline="0" dirty="0" smtClean="0"/>
              <a:t> die 8 </a:t>
            </a:r>
            <a:r>
              <a:rPr lang="en-GB" baseline="0" dirty="0" err="1" smtClean="0"/>
              <a:t>Sekunden</a:t>
            </a:r>
            <a:r>
              <a:rPr lang="en-GB" baseline="0" dirty="0" smtClean="0"/>
              <a:t> </a:t>
            </a:r>
            <a:r>
              <a:rPr lang="en-GB" baseline="0" dirty="0" err="1" smtClean="0"/>
              <a:t>Zeit</a:t>
            </a:r>
            <a:r>
              <a:rPr lang="en-GB" baseline="0" dirty="0" smtClean="0"/>
              <a:t> </a:t>
            </a:r>
            <a:r>
              <a:rPr lang="en-GB" baseline="0" dirty="0" err="1" smtClean="0"/>
              <a:t>für</a:t>
            </a:r>
            <a:r>
              <a:rPr lang="en-GB" baseline="0" dirty="0" smtClean="0"/>
              <a:t> die </a:t>
            </a:r>
            <a:r>
              <a:rPr lang="en-GB" baseline="0" dirty="0" err="1" smtClean="0"/>
              <a:t>Speicherung</a:t>
            </a:r>
            <a:r>
              <a:rPr lang="en-GB" baseline="0" dirty="0" smtClean="0"/>
              <a:t> </a:t>
            </a:r>
            <a:r>
              <a:rPr lang="en-GB" baseline="0" dirty="0" err="1" smtClean="0"/>
              <a:t>nicht</a:t>
            </a:r>
            <a:r>
              <a:rPr lang="en-GB" baseline="0" dirty="0" smtClean="0"/>
              <a:t> </a:t>
            </a:r>
            <a:r>
              <a:rPr lang="en-GB" baseline="0" dirty="0" err="1" smtClean="0"/>
              <a:t>abwartet</a:t>
            </a:r>
            <a:r>
              <a:rPr lang="en-GB" baseline="0" dirty="0" smtClean="0"/>
              <a:t>, </a:t>
            </a:r>
            <a:r>
              <a:rPr lang="en-GB" baseline="0" dirty="0" err="1" smtClean="0"/>
              <a:t>konnte</a:t>
            </a:r>
            <a:r>
              <a:rPr lang="en-GB" baseline="0" dirty="0" smtClean="0"/>
              <a:t> </a:t>
            </a:r>
            <a:r>
              <a:rPr lang="en-GB" baseline="0" dirty="0" err="1" smtClean="0"/>
              <a:t>sich</a:t>
            </a:r>
            <a:r>
              <a:rPr lang="en-GB" baseline="0" dirty="0" smtClean="0"/>
              <a:t> der Sender </a:t>
            </a:r>
            <a:r>
              <a:rPr lang="en-GB" baseline="0" dirty="0" err="1" smtClean="0"/>
              <a:t>für</a:t>
            </a:r>
            <a:r>
              <a:rPr lang="en-GB" baseline="0" dirty="0" smtClean="0"/>
              <a:t> die </a:t>
            </a:r>
            <a:r>
              <a:rPr lang="en-GB" baseline="0" dirty="0" err="1" smtClean="0"/>
              <a:t>Strahlendosis</a:t>
            </a:r>
            <a:r>
              <a:rPr lang="en-GB" baseline="0" dirty="0" smtClean="0"/>
              <a:t> </a:t>
            </a:r>
            <a:r>
              <a:rPr lang="en-GB" baseline="0" dirty="0" err="1" smtClean="0"/>
              <a:t>nicht</a:t>
            </a:r>
            <a:r>
              <a:rPr lang="en-GB" baseline="0" dirty="0" smtClean="0"/>
              <a:t> </a:t>
            </a:r>
            <a:r>
              <a:rPr lang="en-GB" baseline="0" dirty="0" err="1" smtClean="0"/>
              <a:t>neu</a:t>
            </a:r>
            <a:r>
              <a:rPr lang="en-GB" baseline="0" dirty="0" smtClean="0"/>
              <a:t> </a:t>
            </a:r>
            <a:r>
              <a:rPr lang="en-GB" baseline="0" dirty="0" err="1" smtClean="0"/>
              <a:t>aussrichten</a:t>
            </a:r>
            <a:r>
              <a:rPr lang="en-GB" baseline="0" dirty="0" smtClean="0"/>
              <a:t>. Der hat </a:t>
            </a:r>
            <a:r>
              <a:rPr lang="en-GB" baseline="0" dirty="0" err="1" smtClean="0"/>
              <a:t>auch</a:t>
            </a:r>
            <a:r>
              <a:rPr lang="en-GB" baseline="0" dirty="0" smtClean="0"/>
              <a:t> den </a:t>
            </a:r>
            <a:r>
              <a:rPr lang="en-GB" baseline="0" dirty="0" err="1" smtClean="0"/>
              <a:t>Fehler</a:t>
            </a:r>
            <a:r>
              <a:rPr lang="en-GB" baseline="0" dirty="0" smtClean="0"/>
              <a:t> </a:t>
            </a:r>
            <a:r>
              <a:rPr lang="en-GB" baseline="0" dirty="0" err="1" smtClean="0"/>
              <a:t>reproduziert</a:t>
            </a:r>
            <a:r>
              <a:rPr lang="en-GB" baseline="0" dirty="0" smtClean="0"/>
              <a:t> </a:t>
            </a:r>
            <a:r>
              <a:rPr lang="en-GB" baseline="0" dirty="0" err="1" smtClean="0"/>
              <a:t>können</a:t>
            </a:r>
            <a:r>
              <a:rPr lang="en-GB" baseline="0" dirty="0" smtClean="0"/>
              <a:t>. Der </a:t>
            </a:r>
            <a:r>
              <a:rPr lang="en-GB" baseline="0" dirty="0" err="1" smtClean="0"/>
              <a:t>hatte</a:t>
            </a:r>
            <a:r>
              <a:rPr lang="en-GB" baseline="0" dirty="0" smtClean="0"/>
              <a:t> </a:t>
            </a:r>
            <a:r>
              <a:rPr lang="en-GB" baseline="0" dirty="0" err="1" smtClean="0"/>
              <a:t>aber</a:t>
            </a:r>
            <a:r>
              <a:rPr lang="en-GB" baseline="0" dirty="0" smtClean="0"/>
              <a:t> </a:t>
            </a:r>
            <a:r>
              <a:rPr lang="en-GB" baseline="0" dirty="0" err="1" smtClean="0"/>
              <a:t>noch</a:t>
            </a:r>
            <a:r>
              <a:rPr lang="en-GB" baseline="0" dirty="0" smtClean="0"/>
              <a:t> den </a:t>
            </a:r>
            <a:r>
              <a:rPr lang="en-GB" baseline="0" dirty="0" err="1" smtClean="0"/>
              <a:t>Vorgänger</a:t>
            </a:r>
            <a:r>
              <a:rPr lang="en-GB" baseline="0" dirty="0" smtClean="0"/>
              <a:t>, </a:t>
            </a:r>
            <a:r>
              <a:rPr lang="en-GB" baseline="0" dirty="0" err="1" smtClean="0"/>
              <a:t>bei</a:t>
            </a:r>
            <a:r>
              <a:rPr lang="en-GB" baseline="0" dirty="0" smtClean="0"/>
              <a:t> </a:t>
            </a:r>
            <a:r>
              <a:rPr lang="en-GB" baseline="0" dirty="0" err="1" smtClean="0"/>
              <a:t>dem</a:t>
            </a:r>
            <a:r>
              <a:rPr lang="en-GB" baseline="0" dirty="0" smtClean="0"/>
              <a:t> die Hardware </a:t>
            </a:r>
            <a:r>
              <a:rPr lang="en-GB" baseline="0" dirty="0" err="1" smtClean="0"/>
              <a:t>dann</a:t>
            </a:r>
            <a:r>
              <a:rPr lang="en-GB" baseline="0" dirty="0" smtClean="0"/>
              <a:t> </a:t>
            </a:r>
            <a:r>
              <a:rPr lang="en-GB" baseline="0" dirty="0" err="1" smtClean="0"/>
              <a:t>eingeschritten</a:t>
            </a:r>
            <a:r>
              <a:rPr lang="en-GB" baseline="0" dirty="0" smtClean="0"/>
              <a:t> </a:t>
            </a:r>
            <a:r>
              <a:rPr lang="en-GB" baseline="0" dirty="0" err="1" smtClean="0"/>
              <a:t>ist</a:t>
            </a:r>
            <a:r>
              <a:rPr lang="en-GB" baseline="0" dirty="0" smtClean="0"/>
              <a:t> (und </a:t>
            </a:r>
            <a:r>
              <a:rPr lang="en-GB" baseline="0" dirty="0" err="1" smtClean="0"/>
              <a:t>dabei</a:t>
            </a:r>
            <a:r>
              <a:rPr lang="en-GB" baseline="0" dirty="0" smtClean="0"/>
              <a:t> der </a:t>
            </a:r>
            <a:r>
              <a:rPr lang="en-GB" baseline="0" dirty="0" err="1" smtClean="0"/>
              <a:t>Sicherheitsschalter</a:t>
            </a:r>
            <a:r>
              <a:rPr lang="en-GB" baseline="0" dirty="0" smtClean="0"/>
              <a:t> </a:t>
            </a:r>
            <a:r>
              <a:rPr lang="en-GB" baseline="0" dirty="0" err="1" smtClean="0"/>
              <a:t>zerstört</a:t>
            </a:r>
            <a:r>
              <a:rPr lang="en-GB" baseline="0" dirty="0" smtClean="0"/>
              <a:t> </a:t>
            </a:r>
            <a:r>
              <a:rPr lang="en-GB" baseline="0" dirty="0" err="1" smtClean="0"/>
              <a:t>wurde</a:t>
            </a:r>
            <a:r>
              <a:rPr lang="en-GB" baseline="0" dirty="0" smtClean="0"/>
              <a:t>); </a:t>
            </a:r>
            <a:r>
              <a:rPr lang="en-GB" dirty="0" err="1" smtClean="0"/>
              <a:t>Es</a:t>
            </a:r>
            <a:r>
              <a:rPr lang="en-GB" dirty="0" smtClean="0"/>
              <a:t> gab </a:t>
            </a:r>
            <a:r>
              <a:rPr lang="en-GB" dirty="0" err="1" smtClean="0"/>
              <a:t>keinen</a:t>
            </a:r>
            <a:r>
              <a:rPr lang="en-GB" dirty="0" smtClean="0"/>
              <a:t> Safety-</a:t>
            </a:r>
            <a:r>
              <a:rPr lang="en-GB" dirty="0" err="1" smtClean="0"/>
              <a:t>Mechanismus</a:t>
            </a:r>
            <a:r>
              <a:rPr lang="en-GB" baseline="0" dirty="0" smtClean="0"/>
              <a:t> in der Hardware; die gab </a:t>
            </a:r>
            <a:r>
              <a:rPr lang="en-GB" baseline="0" dirty="0" err="1" smtClean="0"/>
              <a:t>es</a:t>
            </a:r>
            <a:r>
              <a:rPr lang="en-GB" baseline="0" dirty="0" smtClean="0"/>
              <a:t> </a:t>
            </a:r>
            <a:r>
              <a:rPr lang="en-GB" baseline="0" dirty="0" err="1" smtClean="0"/>
              <a:t>nur</a:t>
            </a:r>
            <a:r>
              <a:rPr lang="en-GB" baseline="0" dirty="0" smtClean="0"/>
              <a:t> </a:t>
            </a:r>
            <a:r>
              <a:rPr lang="en-GB" baseline="0" dirty="0" err="1" smtClean="0"/>
              <a:t>im</a:t>
            </a:r>
            <a:r>
              <a:rPr lang="en-GB" baseline="0" dirty="0" smtClean="0"/>
              <a:t> </a:t>
            </a:r>
            <a:r>
              <a:rPr lang="en-GB" baseline="0" dirty="0" err="1" smtClean="0"/>
              <a:t>Vorgänger</a:t>
            </a:r>
            <a:r>
              <a:rPr lang="en-GB" baseline="0" dirty="0" smtClean="0"/>
              <a:t> Therac-20, </a:t>
            </a:r>
            <a:r>
              <a:rPr lang="en-GB" baseline="0" dirty="0" err="1" smtClean="0"/>
              <a:t>aber</a:t>
            </a:r>
            <a:r>
              <a:rPr lang="en-GB" baseline="0" dirty="0" smtClean="0"/>
              <a:t> in 25 </a:t>
            </a:r>
            <a:r>
              <a:rPr lang="en-GB" baseline="0" dirty="0" err="1" smtClean="0"/>
              <a:t>wurde</a:t>
            </a:r>
            <a:r>
              <a:rPr lang="en-GB" baseline="0" dirty="0" smtClean="0"/>
              <a:t> </a:t>
            </a:r>
            <a:r>
              <a:rPr lang="en-GB" baseline="0" dirty="0" err="1" smtClean="0"/>
              <a:t>er</a:t>
            </a:r>
            <a:r>
              <a:rPr lang="en-GB" baseline="0" dirty="0" smtClean="0"/>
              <a:t> </a:t>
            </a:r>
            <a:r>
              <a:rPr lang="en-GB" baseline="0" dirty="0" err="1" smtClean="0"/>
              <a:t>entfernt</a:t>
            </a:r>
            <a:r>
              <a:rPr lang="en-GB" baseline="0" dirty="0" smtClean="0"/>
              <a:t>;</a:t>
            </a:r>
          </a:p>
          <a:p>
            <a:endParaRPr lang="en-GB" dirty="0"/>
          </a:p>
        </p:txBody>
      </p:sp>
    </p:spTree>
    <p:extLst>
      <p:ext uri="{BB962C8B-B14F-4D97-AF65-F5344CB8AC3E}">
        <p14:creationId xmlns:p14="http://schemas.microsoft.com/office/powerpoint/2010/main" val="18911010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liennummernplatzhalter 6"/>
          <p:cNvSpPr txBox="1">
            <a:spLocks noGrp="1"/>
          </p:cNvSpPr>
          <p:nvPr>
            <p:ph type="sldNum" sz="quarter" idx="5"/>
          </p:nvPr>
        </p:nvSpPr>
        <p:spPr>
          <a:ln/>
        </p:spPr>
        <p:txBody>
          <a:bodyPr lIns="0" tIns="0" rIns="0" bIns="0" anchor="b" anchorCtr="0">
            <a:noAutofit/>
          </a:bodyPr>
          <a:lstStyle/>
          <a:p>
            <a:pPr lvl="0"/>
            <a:fld id="{C38E74F5-CD38-4DED-B267-7DB1EA3BD8CF}" type="slidenum">
              <a:t>14</a:t>
            </a:fld>
            <a:endParaRPr lang="en-GB"/>
          </a:p>
        </p:txBody>
      </p:sp>
      <p:sp>
        <p:nvSpPr>
          <p:cNvPr id="2" name="Folienbildplatzhalter 1"/>
          <p:cNvSpPr>
            <a:spLocks noGrp="1" noRot="1" noChangeAspect="1" noResize="1"/>
          </p:cNvSpPr>
          <p:nvPr>
            <p:ph type="sldImg"/>
          </p:nvPr>
        </p:nvSpPr>
        <p:spPr>
          <a:xfrm>
            <a:off x="217488" y="812800"/>
            <a:ext cx="7123112" cy="4008438"/>
          </a:xfrm>
          <a:solidFill>
            <a:srgbClr val="729FCF"/>
          </a:solidFill>
          <a:ln w="25400">
            <a:solidFill>
              <a:srgbClr val="3465A4"/>
            </a:solidFill>
            <a:prstDash val="solid"/>
          </a:ln>
        </p:spPr>
      </p:sp>
      <p:sp>
        <p:nvSpPr>
          <p:cNvPr id="3" name="Notizenplatzhalter 2"/>
          <p:cNvSpPr txBox="1">
            <a:spLocks noGrp="1"/>
          </p:cNvSpPr>
          <p:nvPr>
            <p:ph type="body" sz="quarter" idx="1"/>
          </p:nvPr>
        </p:nvSpPr>
        <p:spPr/>
        <p:txBody>
          <a:bodyPr/>
          <a:lstStyle/>
          <a:p>
            <a:r>
              <a:rPr lang="en-GB" dirty="0" err="1" smtClean="0"/>
              <a:t>Landung</a:t>
            </a:r>
            <a:r>
              <a:rPr lang="en-GB" baseline="0" dirty="0" smtClean="0"/>
              <a:t> auf </a:t>
            </a:r>
            <a:r>
              <a:rPr lang="en-GB" baseline="0" dirty="0" err="1" smtClean="0"/>
              <a:t>dem</a:t>
            </a:r>
            <a:r>
              <a:rPr lang="en-GB" baseline="0" dirty="0" smtClean="0"/>
              <a:t> </a:t>
            </a:r>
            <a:r>
              <a:rPr lang="en-GB" baseline="0" dirty="0" err="1" smtClean="0"/>
              <a:t>Mond</a:t>
            </a:r>
            <a:r>
              <a:rPr lang="en-GB" baseline="0" dirty="0" smtClean="0"/>
              <a:t>, 400.000 </a:t>
            </a:r>
            <a:r>
              <a:rPr lang="en-GB" baseline="0" dirty="0" err="1" smtClean="0"/>
              <a:t>Leute</a:t>
            </a:r>
            <a:r>
              <a:rPr lang="en-GB" baseline="0" dirty="0" smtClean="0"/>
              <a:t> </a:t>
            </a:r>
            <a:r>
              <a:rPr lang="en-GB" baseline="0" dirty="0" err="1" smtClean="0"/>
              <a:t>haben</a:t>
            </a:r>
            <a:r>
              <a:rPr lang="en-GB" baseline="0" dirty="0" smtClean="0"/>
              <a:t> </a:t>
            </a:r>
            <a:r>
              <a:rPr lang="en-GB" baseline="0" dirty="0" err="1" smtClean="0"/>
              <a:t>daran</a:t>
            </a:r>
            <a:r>
              <a:rPr lang="en-GB" baseline="0" dirty="0" smtClean="0"/>
              <a:t> </a:t>
            </a:r>
            <a:r>
              <a:rPr lang="en-GB" baseline="0" dirty="0" err="1" smtClean="0"/>
              <a:t>gearbeitet</a:t>
            </a:r>
            <a:r>
              <a:rPr lang="en-GB" baseline="0" dirty="0" smtClean="0"/>
              <a:t>, 25Mrd. Dollar </a:t>
            </a:r>
            <a:r>
              <a:rPr lang="en-GB" baseline="0" dirty="0" err="1" smtClean="0"/>
              <a:t>ausgegeben</a:t>
            </a:r>
            <a:r>
              <a:rPr lang="en-GB" baseline="0" dirty="0" smtClean="0"/>
              <a:t>. </a:t>
            </a:r>
            <a:r>
              <a:rPr lang="en-GB" baseline="0" dirty="0" err="1" smtClean="0"/>
              <a:t>Während</a:t>
            </a:r>
            <a:r>
              <a:rPr lang="en-GB" baseline="0" dirty="0" smtClean="0"/>
              <a:t> des </a:t>
            </a:r>
            <a:r>
              <a:rPr lang="en-GB" baseline="0" dirty="0" err="1" smtClean="0"/>
              <a:t>Landanflugs</a:t>
            </a:r>
            <a:r>
              <a:rPr lang="en-GB" baseline="0" dirty="0" smtClean="0"/>
              <a:t> </a:t>
            </a:r>
            <a:r>
              <a:rPr lang="en-GB" baseline="0" dirty="0" err="1" smtClean="0"/>
              <a:t>kommt</a:t>
            </a:r>
            <a:r>
              <a:rPr lang="en-GB" baseline="0" dirty="0" smtClean="0"/>
              <a:t> </a:t>
            </a:r>
            <a:r>
              <a:rPr lang="en-GB" baseline="0" dirty="0" err="1" smtClean="0"/>
              <a:t>plötzlich</a:t>
            </a:r>
            <a:r>
              <a:rPr lang="en-GB" baseline="0" dirty="0" smtClean="0"/>
              <a:t> </a:t>
            </a:r>
            <a:r>
              <a:rPr lang="en-GB" baseline="0" dirty="0" err="1" smtClean="0"/>
              <a:t>ein</a:t>
            </a:r>
            <a:r>
              <a:rPr lang="en-GB" baseline="0" dirty="0" smtClean="0"/>
              <a:t> 1202-Fehler, den Armstrong und Aldrin </a:t>
            </a:r>
            <a:r>
              <a:rPr lang="en-GB" baseline="0" dirty="0" err="1" smtClean="0"/>
              <a:t>nicht</a:t>
            </a:r>
            <a:r>
              <a:rPr lang="en-GB" baseline="0" dirty="0" smtClean="0"/>
              <a:t> </a:t>
            </a:r>
            <a:r>
              <a:rPr lang="en-GB" baseline="0" dirty="0" err="1" smtClean="0"/>
              <a:t>kennen</a:t>
            </a:r>
            <a:r>
              <a:rPr lang="en-GB" baseline="0" dirty="0" smtClean="0"/>
              <a:t>. Auf der </a:t>
            </a:r>
            <a:r>
              <a:rPr lang="en-GB" baseline="0" dirty="0" err="1" smtClean="0"/>
              <a:t>Erde</a:t>
            </a:r>
            <a:r>
              <a:rPr lang="en-GB" baseline="0" dirty="0" smtClean="0"/>
              <a:t> </a:t>
            </a:r>
            <a:r>
              <a:rPr lang="en-GB" baseline="0" dirty="0" err="1" smtClean="0"/>
              <a:t>haben</a:t>
            </a:r>
            <a:r>
              <a:rPr lang="en-GB" baseline="0" dirty="0" smtClean="0"/>
              <a:t> </a:t>
            </a:r>
            <a:r>
              <a:rPr lang="en-GB" baseline="0" dirty="0" err="1" smtClean="0"/>
              <a:t>zwei</a:t>
            </a:r>
            <a:r>
              <a:rPr lang="en-GB" baseline="0" dirty="0" smtClean="0"/>
              <a:t> </a:t>
            </a:r>
            <a:r>
              <a:rPr lang="en-GB" baseline="0" dirty="0" err="1" smtClean="0"/>
              <a:t>Spezialisten</a:t>
            </a:r>
            <a:r>
              <a:rPr lang="en-GB" baseline="0" dirty="0" smtClean="0"/>
              <a:t> 15 </a:t>
            </a:r>
            <a:r>
              <a:rPr lang="en-GB" baseline="0" dirty="0" err="1" smtClean="0"/>
              <a:t>Sekunden</a:t>
            </a:r>
            <a:r>
              <a:rPr lang="en-GB" baseline="0" dirty="0" smtClean="0"/>
              <a:t> </a:t>
            </a:r>
            <a:r>
              <a:rPr lang="en-GB" baseline="0" dirty="0" err="1" smtClean="0"/>
              <a:t>Zeit</a:t>
            </a:r>
            <a:r>
              <a:rPr lang="en-GB" baseline="0" dirty="0" smtClean="0"/>
              <a:t>, </a:t>
            </a:r>
            <a:r>
              <a:rPr lang="en-GB" baseline="0" dirty="0" err="1" smtClean="0"/>
              <a:t>eine</a:t>
            </a:r>
            <a:r>
              <a:rPr lang="en-GB" baseline="0" dirty="0" smtClean="0"/>
              <a:t> </a:t>
            </a:r>
            <a:r>
              <a:rPr lang="en-GB" baseline="0" dirty="0" err="1" smtClean="0"/>
              <a:t>Entscheidung</a:t>
            </a:r>
            <a:r>
              <a:rPr lang="en-GB" baseline="0" dirty="0" smtClean="0"/>
              <a:t> </a:t>
            </a:r>
            <a:r>
              <a:rPr lang="en-GB" baseline="0" dirty="0" err="1" smtClean="0"/>
              <a:t>zu</a:t>
            </a:r>
            <a:r>
              <a:rPr lang="en-GB" baseline="0" dirty="0" smtClean="0"/>
              <a:t> </a:t>
            </a:r>
            <a:r>
              <a:rPr lang="en-GB" baseline="0" dirty="0" err="1" smtClean="0"/>
              <a:t>treffen</a:t>
            </a:r>
            <a:r>
              <a:rPr lang="en-GB" baseline="0" dirty="0" smtClean="0"/>
              <a:t>: </a:t>
            </a:r>
            <a:r>
              <a:rPr lang="en-GB" baseline="0" dirty="0" err="1" smtClean="0"/>
              <a:t>Weiter</a:t>
            </a:r>
            <a:r>
              <a:rPr lang="en-GB" baseline="0" dirty="0" smtClean="0"/>
              <a:t> </a:t>
            </a:r>
            <a:r>
              <a:rPr lang="en-GB" baseline="0" dirty="0" err="1" smtClean="0"/>
              <a:t>oder</a:t>
            </a:r>
            <a:r>
              <a:rPr lang="en-GB" baseline="0" dirty="0" smtClean="0"/>
              <a:t> </a:t>
            </a:r>
            <a:r>
              <a:rPr lang="en-GB" baseline="0" dirty="0" err="1" smtClean="0"/>
              <a:t>Abbrechen</a:t>
            </a:r>
            <a:r>
              <a:rPr lang="en-GB" baseline="0" dirty="0" smtClean="0"/>
              <a:t>?</a:t>
            </a:r>
            <a:endParaRPr lang="en-GB" dirty="0" smtClean="0"/>
          </a:p>
          <a:p>
            <a:r>
              <a:rPr lang="en-GB" dirty="0" err="1" smtClean="0"/>
              <a:t>Gleichzeitige</a:t>
            </a:r>
            <a:r>
              <a:rPr lang="en-GB" dirty="0" smtClean="0"/>
              <a:t> </a:t>
            </a:r>
            <a:r>
              <a:rPr lang="en-GB" dirty="0" err="1"/>
              <a:t>Ermittlung</a:t>
            </a:r>
            <a:r>
              <a:rPr lang="en-GB" dirty="0"/>
              <a:t> von </a:t>
            </a:r>
            <a:r>
              <a:rPr lang="en-GB" dirty="0" err="1"/>
              <a:t>Daten</a:t>
            </a:r>
            <a:r>
              <a:rPr lang="en-GB" dirty="0"/>
              <a:t> </a:t>
            </a:r>
            <a:r>
              <a:rPr lang="en-GB" dirty="0" err="1"/>
              <a:t>durch</a:t>
            </a:r>
            <a:r>
              <a:rPr lang="en-GB" dirty="0"/>
              <a:t> das </a:t>
            </a:r>
            <a:r>
              <a:rPr lang="en-GB" dirty="0" err="1"/>
              <a:t>Landeradar</a:t>
            </a:r>
            <a:r>
              <a:rPr lang="en-GB" dirty="0"/>
              <a:t> und des Rendezvous </a:t>
            </a:r>
            <a:r>
              <a:rPr lang="en-GB" dirty="0" smtClean="0"/>
              <a:t>Radars (</a:t>
            </a:r>
            <a:r>
              <a:rPr lang="en-GB" dirty="0" err="1" smtClean="0"/>
              <a:t>für</a:t>
            </a:r>
            <a:r>
              <a:rPr lang="en-GB" dirty="0" smtClean="0"/>
              <a:t> den Orbiter);</a:t>
            </a:r>
            <a:r>
              <a:rPr lang="en-GB" baseline="0" dirty="0" smtClean="0"/>
              <a:t> </a:t>
            </a:r>
            <a:r>
              <a:rPr lang="en-GB" baseline="0" dirty="0" err="1" smtClean="0"/>
              <a:t>führte</a:t>
            </a:r>
            <a:r>
              <a:rPr lang="en-GB" baseline="0" dirty="0" smtClean="0"/>
              <a:t> </a:t>
            </a:r>
            <a:r>
              <a:rPr lang="en-GB" baseline="0" dirty="0" err="1" smtClean="0"/>
              <a:t>dazu</a:t>
            </a:r>
            <a:r>
              <a:rPr lang="en-GB" baseline="0" dirty="0" smtClean="0"/>
              <a:t>, </a:t>
            </a:r>
            <a:r>
              <a:rPr lang="en-GB" baseline="0" dirty="0" err="1" smtClean="0"/>
              <a:t>dass</a:t>
            </a:r>
            <a:r>
              <a:rPr lang="en-GB" baseline="0" dirty="0" smtClean="0"/>
              <a:t> </a:t>
            </a:r>
            <a:r>
              <a:rPr lang="en-GB" baseline="0" dirty="0" err="1" smtClean="0"/>
              <a:t>nicht</a:t>
            </a:r>
            <a:r>
              <a:rPr lang="en-GB" baseline="0" dirty="0" smtClean="0"/>
              <a:t> </a:t>
            </a:r>
            <a:r>
              <a:rPr lang="en-GB" baseline="0" dirty="0" err="1" smtClean="0"/>
              <a:t>genug</a:t>
            </a:r>
            <a:r>
              <a:rPr lang="en-GB" baseline="0" dirty="0" smtClean="0"/>
              <a:t> </a:t>
            </a:r>
            <a:r>
              <a:rPr lang="en-GB" baseline="0" dirty="0" err="1" smtClean="0"/>
              <a:t>Resourcen</a:t>
            </a:r>
            <a:r>
              <a:rPr lang="en-GB" baseline="0" dirty="0" smtClean="0"/>
              <a:t> </a:t>
            </a:r>
            <a:r>
              <a:rPr lang="en-GB" baseline="0" dirty="0" err="1" smtClean="0"/>
              <a:t>für</a:t>
            </a:r>
            <a:r>
              <a:rPr lang="en-GB" baseline="0" dirty="0" smtClean="0"/>
              <a:t> </a:t>
            </a:r>
            <a:r>
              <a:rPr lang="en-GB" baseline="0" dirty="0" err="1" smtClean="0"/>
              <a:t>alle</a:t>
            </a:r>
            <a:r>
              <a:rPr lang="en-GB" baseline="0" dirty="0" smtClean="0"/>
              <a:t> </a:t>
            </a:r>
            <a:r>
              <a:rPr lang="en-GB" baseline="0" dirty="0" err="1" smtClean="0"/>
              <a:t>Prozesse</a:t>
            </a:r>
            <a:r>
              <a:rPr lang="en-GB" baseline="0" dirty="0" smtClean="0"/>
              <a:t> da </a:t>
            </a:r>
            <a:r>
              <a:rPr lang="en-GB" baseline="0" dirty="0" err="1" smtClean="0"/>
              <a:t>waren</a:t>
            </a:r>
            <a:r>
              <a:rPr lang="en-GB" baseline="0" dirty="0" smtClean="0"/>
              <a:t> und </a:t>
            </a:r>
            <a:r>
              <a:rPr lang="en-GB" baseline="0" dirty="0" err="1" smtClean="0"/>
              <a:t>nur</a:t>
            </a:r>
            <a:r>
              <a:rPr lang="en-GB" baseline="0" dirty="0" smtClean="0"/>
              <a:t> </a:t>
            </a:r>
            <a:r>
              <a:rPr lang="en-GB" baseline="0" dirty="0" err="1" smtClean="0"/>
              <a:t>noch</a:t>
            </a:r>
            <a:r>
              <a:rPr lang="en-GB" baseline="0" dirty="0" smtClean="0"/>
              <a:t> high-priority </a:t>
            </a:r>
            <a:r>
              <a:rPr lang="en-GB" baseline="0" dirty="0" err="1" smtClean="0"/>
              <a:t>Prozesse</a:t>
            </a:r>
            <a:r>
              <a:rPr lang="en-GB" baseline="0" dirty="0" smtClean="0"/>
              <a:t> </a:t>
            </a:r>
            <a:r>
              <a:rPr lang="en-GB" baseline="0" dirty="0" err="1" smtClean="0"/>
              <a:t>liefen</a:t>
            </a:r>
            <a:r>
              <a:rPr lang="en-GB" baseline="0" dirty="0" smtClean="0"/>
              <a:t>. Das </a:t>
            </a:r>
            <a:r>
              <a:rPr lang="en-GB" baseline="0" dirty="0" err="1" smtClean="0"/>
              <a:t>löste</a:t>
            </a:r>
            <a:r>
              <a:rPr lang="en-GB" baseline="0" dirty="0" smtClean="0"/>
              <a:t> </a:t>
            </a:r>
            <a:r>
              <a:rPr lang="en-GB" baseline="0" dirty="0" err="1" smtClean="0"/>
              <a:t>mehrere</a:t>
            </a:r>
            <a:r>
              <a:rPr lang="en-GB" baseline="0" dirty="0" smtClean="0"/>
              <a:t> </a:t>
            </a:r>
            <a:r>
              <a:rPr lang="en-GB" baseline="0" dirty="0" err="1" smtClean="0"/>
              <a:t>Neustarts</a:t>
            </a:r>
            <a:r>
              <a:rPr lang="en-GB" baseline="0" dirty="0" smtClean="0"/>
              <a:t> </a:t>
            </a:r>
            <a:r>
              <a:rPr lang="en-GB" baseline="0" dirty="0" err="1" smtClean="0"/>
              <a:t>aus</a:t>
            </a:r>
            <a:r>
              <a:rPr lang="en-GB" baseline="0" dirty="0" smtClean="0"/>
              <a:t>; </a:t>
            </a:r>
            <a:endParaRPr lang="en-GB" dirty="0"/>
          </a:p>
        </p:txBody>
      </p:sp>
    </p:spTree>
    <p:extLst>
      <p:ext uri="{BB962C8B-B14F-4D97-AF65-F5344CB8AC3E}">
        <p14:creationId xmlns:p14="http://schemas.microsoft.com/office/powerpoint/2010/main" val="19646931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liennummernplatzhalter 6"/>
          <p:cNvSpPr txBox="1">
            <a:spLocks noGrp="1"/>
          </p:cNvSpPr>
          <p:nvPr>
            <p:ph type="sldNum" sz="quarter" idx="5"/>
          </p:nvPr>
        </p:nvSpPr>
        <p:spPr>
          <a:ln/>
        </p:spPr>
        <p:txBody>
          <a:bodyPr lIns="0" tIns="0" rIns="0" bIns="0" anchor="b" anchorCtr="0">
            <a:noAutofit/>
          </a:bodyPr>
          <a:lstStyle/>
          <a:p>
            <a:pPr lvl="0"/>
            <a:fld id="{8C1D5513-F7D3-466A-A2CC-4D42495AD3D5}" type="slidenum">
              <a:t>15</a:t>
            </a:fld>
            <a:endParaRPr lang="en-GB"/>
          </a:p>
        </p:txBody>
      </p:sp>
      <p:sp>
        <p:nvSpPr>
          <p:cNvPr id="2" name="Folienbildplatzhalter 1"/>
          <p:cNvSpPr>
            <a:spLocks noGrp="1" noRot="1" noChangeAspect="1" noResize="1"/>
          </p:cNvSpPr>
          <p:nvPr>
            <p:ph type="sldImg"/>
          </p:nvPr>
        </p:nvSpPr>
        <p:spPr>
          <a:xfrm>
            <a:off x="217488" y="812800"/>
            <a:ext cx="7123112" cy="4008438"/>
          </a:xfrm>
          <a:solidFill>
            <a:srgbClr val="729FCF"/>
          </a:solidFill>
          <a:ln w="25400">
            <a:solidFill>
              <a:srgbClr val="3465A4"/>
            </a:solidFill>
            <a:prstDash val="solid"/>
          </a:ln>
        </p:spPr>
      </p:sp>
      <p:sp>
        <p:nvSpPr>
          <p:cNvPr id="3" name="Notizenplatzhalter 2"/>
          <p:cNvSpPr txBox="1">
            <a:spLocks noGrp="1"/>
          </p:cNvSpPr>
          <p:nvPr>
            <p:ph type="body" sz="quarter" idx="1"/>
          </p:nvPr>
        </p:nvSpPr>
        <p:spPr/>
        <p:txBody>
          <a:bodyPr/>
          <a:lstStyle/>
          <a:p>
            <a:r>
              <a:rPr lang="en-GB" dirty="0" err="1" smtClean="0"/>
              <a:t>Ein</a:t>
            </a:r>
            <a:r>
              <a:rPr lang="en-GB" dirty="0" smtClean="0"/>
              <a:t> Sensor</a:t>
            </a:r>
            <a:r>
              <a:rPr lang="en-GB" baseline="0" dirty="0" smtClean="0"/>
              <a:t> </a:t>
            </a:r>
            <a:r>
              <a:rPr lang="en-GB" baseline="0" dirty="0" err="1" smtClean="0"/>
              <a:t>funktionierte</a:t>
            </a:r>
            <a:r>
              <a:rPr lang="en-GB" baseline="0" dirty="0" smtClean="0"/>
              <a:t> </a:t>
            </a:r>
            <a:r>
              <a:rPr lang="en-GB" baseline="0" dirty="0" err="1" smtClean="0"/>
              <a:t>nicht</a:t>
            </a:r>
            <a:r>
              <a:rPr lang="en-GB" baseline="0" dirty="0" smtClean="0"/>
              <a:t> </a:t>
            </a:r>
            <a:r>
              <a:rPr lang="en-GB" baseline="0" dirty="0" err="1" smtClean="0"/>
              <a:t>richtig</a:t>
            </a:r>
            <a:r>
              <a:rPr lang="en-GB" baseline="0" dirty="0" smtClean="0"/>
              <a:t> und </a:t>
            </a:r>
            <a:r>
              <a:rPr lang="en-GB" baseline="0" dirty="0" err="1" smtClean="0"/>
              <a:t>lieferte</a:t>
            </a:r>
            <a:r>
              <a:rPr lang="en-GB" baseline="0" dirty="0" smtClean="0"/>
              <a:t> </a:t>
            </a:r>
            <a:r>
              <a:rPr lang="en-GB" baseline="0" dirty="0" err="1" smtClean="0"/>
              <a:t>manchmal</a:t>
            </a:r>
            <a:r>
              <a:rPr lang="en-GB" baseline="0" dirty="0" smtClean="0"/>
              <a:t> </a:t>
            </a:r>
            <a:r>
              <a:rPr lang="en-GB" baseline="0" dirty="0" err="1" smtClean="0"/>
              <a:t>keine</a:t>
            </a:r>
            <a:r>
              <a:rPr lang="en-GB" baseline="0" dirty="0" smtClean="0"/>
              <a:t> </a:t>
            </a:r>
            <a:r>
              <a:rPr lang="en-GB" baseline="0" dirty="0" err="1" smtClean="0"/>
              <a:t>Daten</a:t>
            </a:r>
            <a:r>
              <a:rPr lang="en-GB" baseline="0" dirty="0" smtClean="0"/>
              <a:t>; </a:t>
            </a:r>
            <a:r>
              <a:rPr lang="en-GB" baseline="0" dirty="0" err="1" smtClean="0"/>
              <a:t>ein</a:t>
            </a:r>
            <a:r>
              <a:rPr lang="en-GB" baseline="0" dirty="0" smtClean="0"/>
              <a:t> </a:t>
            </a:r>
            <a:r>
              <a:rPr lang="en-GB" baseline="0" dirty="0" err="1" smtClean="0"/>
              <a:t>fehlender</a:t>
            </a:r>
            <a:r>
              <a:rPr lang="en-GB" baseline="0" dirty="0" smtClean="0"/>
              <a:t> </a:t>
            </a:r>
            <a:r>
              <a:rPr lang="en-GB" baseline="0" dirty="0" err="1" smtClean="0"/>
              <a:t>Bindestrich</a:t>
            </a:r>
            <a:r>
              <a:rPr lang="en-GB" baseline="0" dirty="0" smtClean="0"/>
              <a:t> in </a:t>
            </a:r>
            <a:r>
              <a:rPr lang="en-GB" baseline="0" dirty="0" err="1" smtClean="0"/>
              <a:t>Instruktionen</a:t>
            </a:r>
            <a:r>
              <a:rPr lang="en-GB" baseline="0" dirty="0" smtClean="0"/>
              <a:t> </a:t>
            </a:r>
            <a:r>
              <a:rPr lang="en-GB" baseline="0" dirty="0" err="1" smtClean="0"/>
              <a:t>sorgte</a:t>
            </a:r>
            <a:r>
              <a:rPr lang="en-GB" baseline="0" dirty="0" smtClean="0"/>
              <a:t> </a:t>
            </a:r>
            <a:r>
              <a:rPr lang="en-GB" baseline="0" dirty="0" err="1" smtClean="0"/>
              <a:t>dafür</a:t>
            </a:r>
            <a:r>
              <a:rPr lang="en-GB" baseline="0" dirty="0" smtClean="0"/>
              <a:t>, </a:t>
            </a:r>
            <a:r>
              <a:rPr lang="en-GB" baseline="0" dirty="0" err="1" smtClean="0"/>
              <a:t>dass</a:t>
            </a:r>
            <a:r>
              <a:rPr lang="en-GB" baseline="0" dirty="0" smtClean="0"/>
              <a:t> </a:t>
            </a:r>
            <a:r>
              <a:rPr lang="en-GB" baseline="0" dirty="0" err="1" smtClean="0"/>
              <a:t>falsche</a:t>
            </a:r>
            <a:r>
              <a:rPr lang="en-GB" baseline="0" dirty="0" smtClean="0"/>
              <a:t> </a:t>
            </a:r>
            <a:r>
              <a:rPr lang="en-GB" baseline="0" dirty="0" err="1" smtClean="0"/>
              <a:t>Kommandos</a:t>
            </a:r>
            <a:r>
              <a:rPr lang="en-GB" baseline="0" dirty="0" smtClean="0"/>
              <a:t> </a:t>
            </a:r>
            <a:r>
              <a:rPr lang="en-GB" baseline="0" dirty="0" err="1" smtClean="0"/>
              <a:t>gesendet</a:t>
            </a:r>
            <a:r>
              <a:rPr lang="en-GB" baseline="0" dirty="0" smtClean="0"/>
              <a:t> </a:t>
            </a:r>
            <a:r>
              <a:rPr lang="en-GB" baseline="0" dirty="0" err="1" smtClean="0"/>
              <a:t>werden</a:t>
            </a:r>
            <a:r>
              <a:rPr lang="en-GB" baseline="0" dirty="0" smtClean="0"/>
              <a:t> </a:t>
            </a:r>
            <a:r>
              <a:rPr lang="en-GB" baseline="0" dirty="0" err="1" smtClean="0"/>
              <a:t>können</a:t>
            </a:r>
            <a:r>
              <a:rPr lang="en-GB" baseline="0" dirty="0" smtClean="0"/>
              <a:t>; </a:t>
            </a:r>
            <a:r>
              <a:rPr lang="en-GB" baseline="0" dirty="0" err="1" smtClean="0"/>
              <a:t>zusammen</a:t>
            </a:r>
            <a:r>
              <a:rPr lang="en-GB" baseline="0" dirty="0" smtClean="0"/>
              <a:t> </a:t>
            </a:r>
            <a:r>
              <a:rPr lang="en-GB" baseline="0" dirty="0" err="1" smtClean="0"/>
              <a:t>mit</a:t>
            </a:r>
            <a:r>
              <a:rPr lang="en-GB" baseline="0" dirty="0" smtClean="0"/>
              <a:t> </a:t>
            </a:r>
            <a:r>
              <a:rPr lang="en-GB" baseline="0" dirty="0" err="1" smtClean="0"/>
              <a:t>dem</a:t>
            </a:r>
            <a:r>
              <a:rPr lang="en-GB" baseline="0" dirty="0" smtClean="0"/>
              <a:t> </a:t>
            </a:r>
            <a:r>
              <a:rPr lang="en-GB" baseline="0" dirty="0" err="1" smtClean="0"/>
              <a:t>kaputten</a:t>
            </a:r>
            <a:r>
              <a:rPr lang="en-GB" baseline="0" dirty="0" smtClean="0"/>
              <a:t> Sensor </a:t>
            </a:r>
            <a:r>
              <a:rPr lang="en-GB" baseline="0" dirty="0" err="1" smtClean="0"/>
              <a:t>führte</a:t>
            </a:r>
            <a:r>
              <a:rPr lang="en-GB" baseline="0" dirty="0" smtClean="0"/>
              <a:t> das </a:t>
            </a:r>
            <a:r>
              <a:rPr lang="en-GB" baseline="0" dirty="0" err="1" smtClean="0"/>
              <a:t>zu</a:t>
            </a:r>
            <a:r>
              <a:rPr lang="en-GB" baseline="0" dirty="0" smtClean="0"/>
              <a:t> </a:t>
            </a:r>
            <a:r>
              <a:rPr lang="en-GB" baseline="0" dirty="0" err="1" smtClean="0"/>
              <a:t>falschen</a:t>
            </a:r>
            <a:r>
              <a:rPr lang="en-GB" baseline="0" dirty="0" smtClean="0"/>
              <a:t> </a:t>
            </a:r>
            <a:r>
              <a:rPr lang="en-GB" baseline="0" dirty="0" err="1" smtClean="0"/>
              <a:t>Kurskorrekturen</a:t>
            </a:r>
            <a:r>
              <a:rPr lang="en-GB" baseline="0" dirty="0" smtClean="0"/>
              <a:t>, so </a:t>
            </a:r>
            <a:r>
              <a:rPr lang="en-GB" baseline="0" dirty="0" err="1" smtClean="0"/>
              <a:t>dass</a:t>
            </a:r>
            <a:r>
              <a:rPr lang="en-GB" baseline="0" dirty="0" smtClean="0"/>
              <a:t> das </a:t>
            </a:r>
            <a:r>
              <a:rPr lang="en-GB" baseline="0" dirty="0" err="1" smtClean="0"/>
              <a:t>Kommando</a:t>
            </a:r>
            <a:r>
              <a:rPr lang="en-GB" baseline="0" dirty="0" smtClean="0"/>
              <a:t> der </a:t>
            </a:r>
            <a:r>
              <a:rPr lang="en-GB" baseline="0" dirty="0" err="1" smtClean="0"/>
              <a:t>Selbstzerstörung</a:t>
            </a:r>
            <a:r>
              <a:rPr lang="en-GB" baseline="0" dirty="0" smtClean="0"/>
              <a:t> </a:t>
            </a:r>
            <a:r>
              <a:rPr lang="en-GB" baseline="0" dirty="0" err="1" smtClean="0"/>
              <a:t>gesendet</a:t>
            </a:r>
            <a:r>
              <a:rPr lang="en-GB" baseline="0" dirty="0" smtClean="0"/>
              <a:t> </a:t>
            </a:r>
            <a:r>
              <a:rPr lang="en-GB" baseline="0" dirty="0" err="1" smtClean="0"/>
              <a:t>wurde</a:t>
            </a:r>
            <a:r>
              <a:rPr lang="en-GB" baseline="0" dirty="0" smtClean="0"/>
              <a:t>;</a:t>
            </a:r>
          </a:p>
          <a:p>
            <a:r>
              <a:rPr lang="en-GB" baseline="0" dirty="0" smtClean="0"/>
              <a:t>-&gt; </a:t>
            </a:r>
            <a:r>
              <a:rPr lang="en-GB" baseline="0" dirty="0" err="1" smtClean="0"/>
              <a:t>zeigt</a:t>
            </a:r>
            <a:r>
              <a:rPr lang="en-GB" baseline="0" dirty="0" smtClean="0"/>
              <a:t> </a:t>
            </a:r>
            <a:r>
              <a:rPr lang="en-GB" baseline="0" dirty="0" err="1" smtClean="0"/>
              <a:t>auch</a:t>
            </a:r>
            <a:r>
              <a:rPr lang="en-GB" baseline="0" dirty="0" smtClean="0"/>
              <a:t> den </a:t>
            </a:r>
            <a:r>
              <a:rPr lang="en-GB" baseline="0" dirty="0" err="1" smtClean="0"/>
              <a:t>Druck</a:t>
            </a:r>
            <a:r>
              <a:rPr lang="en-GB" baseline="0" dirty="0" smtClean="0"/>
              <a:t> </a:t>
            </a:r>
            <a:r>
              <a:rPr lang="en-GB" baseline="0" dirty="0" err="1" smtClean="0"/>
              <a:t>im</a:t>
            </a:r>
            <a:r>
              <a:rPr lang="en-GB" baseline="0" dirty="0" smtClean="0"/>
              <a:t> </a:t>
            </a:r>
            <a:r>
              <a:rPr lang="en-GB" baseline="0" dirty="0" err="1" smtClean="0"/>
              <a:t>Weltraumrennen</a:t>
            </a:r>
            <a:r>
              <a:rPr lang="en-GB" baseline="0" dirty="0" smtClean="0"/>
              <a:t>; also </a:t>
            </a:r>
            <a:r>
              <a:rPr lang="en-GB" baseline="0" dirty="0" err="1" smtClean="0"/>
              <a:t>wenn</a:t>
            </a:r>
            <a:r>
              <a:rPr lang="en-GB" baseline="0" dirty="0" smtClean="0"/>
              <a:t> man </a:t>
            </a:r>
            <a:r>
              <a:rPr lang="en-GB" baseline="0" dirty="0" err="1" smtClean="0"/>
              <a:t>eine</a:t>
            </a:r>
            <a:r>
              <a:rPr lang="en-GB" baseline="0" dirty="0" smtClean="0"/>
              <a:t> Deadline *</a:t>
            </a:r>
            <a:r>
              <a:rPr lang="en-GB" baseline="0" dirty="0" err="1" smtClean="0"/>
              <a:t>unbedingt</a:t>
            </a:r>
            <a:r>
              <a:rPr lang="en-GB" baseline="0" dirty="0" smtClean="0"/>
              <a:t>* </a:t>
            </a:r>
            <a:r>
              <a:rPr lang="en-GB" baseline="0" dirty="0" err="1" smtClean="0"/>
              <a:t>halten</a:t>
            </a:r>
            <a:r>
              <a:rPr lang="en-GB" baseline="0" dirty="0" smtClean="0"/>
              <a:t> muss, </a:t>
            </a:r>
            <a:r>
              <a:rPr lang="en-GB" baseline="0" dirty="0" err="1" smtClean="0"/>
              <a:t>kann</a:t>
            </a:r>
            <a:r>
              <a:rPr lang="en-GB" baseline="0" dirty="0" smtClean="0"/>
              <a:t> das </a:t>
            </a:r>
            <a:r>
              <a:rPr lang="en-GB" baseline="0" dirty="0" err="1" smtClean="0"/>
              <a:t>zu</a:t>
            </a:r>
            <a:r>
              <a:rPr lang="en-GB" baseline="0" dirty="0" smtClean="0"/>
              <a:t> </a:t>
            </a:r>
            <a:r>
              <a:rPr lang="en-GB" baseline="0" dirty="0" err="1" smtClean="0"/>
              <a:t>schwerwiegenden</a:t>
            </a:r>
            <a:r>
              <a:rPr lang="en-GB" baseline="0" dirty="0" smtClean="0"/>
              <a:t> </a:t>
            </a:r>
            <a:r>
              <a:rPr lang="en-GB" baseline="0" dirty="0" err="1" smtClean="0"/>
              <a:t>Fehlern</a:t>
            </a:r>
            <a:r>
              <a:rPr lang="en-GB" baseline="0" dirty="0" smtClean="0"/>
              <a:t> </a:t>
            </a:r>
            <a:r>
              <a:rPr lang="en-GB" baseline="0" dirty="0" err="1" smtClean="0"/>
              <a:t>führen</a:t>
            </a:r>
            <a:endParaRPr lang="en-GB" dirty="0"/>
          </a:p>
        </p:txBody>
      </p:sp>
    </p:spTree>
    <p:extLst>
      <p:ext uri="{BB962C8B-B14F-4D97-AF65-F5344CB8AC3E}">
        <p14:creationId xmlns:p14="http://schemas.microsoft.com/office/powerpoint/2010/main" val="10656981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liennummernplatzhalter 6"/>
          <p:cNvSpPr txBox="1">
            <a:spLocks noGrp="1"/>
          </p:cNvSpPr>
          <p:nvPr>
            <p:ph type="sldNum" sz="quarter" idx="5"/>
          </p:nvPr>
        </p:nvSpPr>
        <p:spPr>
          <a:ln/>
        </p:spPr>
        <p:txBody>
          <a:bodyPr lIns="0" tIns="0" rIns="0" bIns="0" anchor="b" anchorCtr="0">
            <a:noAutofit/>
          </a:bodyPr>
          <a:lstStyle/>
          <a:p>
            <a:pPr lvl="0"/>
            <a:fld id="{B7BFEE62-5D45-4D2A-A982-2D8118949A08}" type="slidenum">
              <a:t>16</a:t>
            </a:fld>
            <a:endParaRPr lang="en-GB"/>
          </a:p>
        </p:txBody>
      </p:sp>
      <p:sp>
        <p:nvSpPr>
          <p:cNvPr id="2" name="Folienbildplatzhalter 1"/>
          <p:cNvSpPr>
            <a:spLocks noGrp="1" noRot="1" noChangeAspect="1" noResize="1"/>
          </p:cNvSpPr>
          <p:nvPr>
            <p:ph type="sldImg"/>
          </p:nvPr>
        </p:nvSpPr>
        <p:spPr>
          <a:xfrm>
            <a:off x="217488" y="812800"/>
            <a:ext cx="7123112" cy="4008438"/>
          </a:xfrm>
          <a:solidFill>
            <a:srgbClr val="729FCF"/>
          </a:solidFill>
          <a:ln w="25400">
            <a:solidFill>
              <a:srgbClr val="3465A4"/>
            </a:solidFill>
            <a:prstDash val="solid"/>
          </a:ln>
        </p:spPr>
      </p:sp>
      <p:sp>
        <p:nvSpPr>
          <p:cNvPr id="3" name="Notizenplatzhalter 2"/>
          <p:cNvSpPr txBox="1">
            <a:spLocks noGrp="1"/>
          </p:cNvSpPr>
          <p:nvPr>
            <p:ph type="body" sz="quarter" idx="1"/>
          </p:nvPr>
        </p:nvSpPr>
        <p:spPr/>
        <p:txBody>
          <a:bodyPr/>
          <a:lstStyle/>
          <a:p>
            <a:r>
              <a:rPr lang="en-GB" dirty="0" err="1" smtClean="0"/>
              <a:t>Selbst</a:t>
            </a:r>
            <a:r>
              <a:rPr lang="en-GB" dirty="0" smtClean="0"/>
              <a:t> </a:t>
            </a:r>
            <a:r>
              <a:rPr lang="en-GB" dirty="0" err="1" smtClean="0"/>
              <a:t>wenn</a:t>
            </a:r>
            <a:r>
              <a:rPr lang="en-GB" dirty="0" smtClean="0"/>
              <a:t> </a:t>
            </a:r>
            <a:r>
              <a:rPr lang="en-GB" dirty="0" err="1" smtClean="0"/>
              <a:t>ein</a:t>
            </a:r>
            <a:r>
              <a:rPr lang="en-GB" dirty="0" smtClean="0"/>
              <a:t> Computer </a:t>
            </a:r>
            <a:r>
              <a:rPr lang="en-GB" dirty="0" err="1" smtClean="0"/>
              <a:t>schon</a:t>
            </a:r>
            <a:r>
              <a:rPr lang="en-GB" dirty="0" smtClean="0"/>
              <a:t> </a:t>
            </a:r>
            <a:r>
              <a:rPr lang="en-GB" dirty="0" err="1" smtClean="0"/>
              <a:t>infiziert</a:t>
            </a:r>
            <a:r>
              <a:rPr lang="en-GB" dirty="0" smtClean="0"/>
              <a:t> war</a:t>
            </a:r>
            <a:r>
              <a:rPr lang="en-GB" baseline="0" dirty="0" smtClean="0"/>
              <a:t>, </a:t>
            </a:r>
            <a:r>
              <a:rPr lang="en-GB" baseline="0" dirty="0" err="1" smtClean="0"/>
              <a:t>infizierte</a:t>
            </a:r>
            <a:r>
              <a:rPr lang="en-GB" baseline="0" dirty="0" smtClean="0"/>
              <a:t> der </a:t>
            </a:r>
            <a:r>
              <a:rPr lang="en-GB" baseline="0" dirty="0" err="1" smtClean="0"/>
              <a:t>Wurm</a:t>
            </a:r>
            <a:r>
              <a:rPr lang="en-GB" baseline="0" dirty="0" smtClean="0"/>
              <a:t> in 1 von 7 </a:t>
            </a:r>
            <a:r>
              <a:rPr lang="en-GB" baseline="0" dirty="0" err="1" smtClean="0"/>
              <a:t>Fällen</a:t>
            </a:r>
            <a:r>
              <a:rPr lang="en-GB" baseline="0" dirty="0" smtClean="0"/>
              <a:t> </a:t>
            </a:r>
            <a:r>
              <a:rPr lang="en-GB" baseline="0" dirty="0" err="1" smtClean="0"/>
              <a:t>diesen</a:t>
            </a:r>
            <a:r>
              <a:rPr lang="en-GB" baseline="0" dirty="0" smtClean="0"/>
              <a:t> Computer </a:t>
            </a:r>
            <a:r>
              <a:rPr lang="en-GB" baseline="0" dirty="0" err="1" smtClean="0"/>
              <a:t>nochmal</a:t>
            </a:r>
            <a:r>
              <a:rPr lang="en-GB" baseline="0" dirty="0" smtClean="0"/>
              <a:t>,</a:t>
            </a:r>
          </a:p>
          <a:p>
            <a:r>
              <a:rPr lang="en-GB" dirty="0" err="1" smtClean="0"/>
              <a:t>Es</a:t>
            </a:r>
            <a:r>
              <a:rPr lang="en-GB" dirty="0" smtClean="0"/>
              <a:t> </a:t>
            </a:r>
            <a:r>
              <a:rPr lang="en-GB" dirty="0" err="1" smtClean="0"/>
              <a:t>dauerte</a:t>
            </a:r>
            <a:r>
              <a:rPr lang="en-GB" dirty="0" smtClean="0"/>
              <a:t> </a:t>
            </a:r>
            <a:r>
              <a:rPr lang="en-GB" dirty="0" err="1" smtClean="0"/>
              <a:t>zwei</a:t>
            </a:r>
            <a:r>
              <a:rPr lang="en-GB" baseline="0" dirty="0" smtClean="0"/>
              <a:t> </a:t>
            </a:r>
            <a:r>
              <a:rPr lang="en-GB" baseline="0" dirty="0" err="1" smtClean="0"/>
              <a:t>Tage</a:t>
            </a:r>
            <a:r>
              <a:rPr lang="en-GB" baseline="0" dirty="0" smtClean="0"/>
              <a:t>, </a:t>
            </a:r>
            <a:r>
              <a:rPr lang="en-GB" baseline="0" dirty="0" err="1" smtClean="0"/>
              <a:t>einen</a:t>
            </a:r>
            <a:r>
              <a:rPr lang="en-GB" baseline="0" dirty="0" smtClean="0"/>
              <a:t> Virus von </a:t>
            </a:r>
            <a:r>
              <a:rPr lang="en-GB" baseline="0" dirty="0" err="1" smtClean="0"/>
              <a:t>einem</a:t>
            </a:r>
            <a:r>
              <a:rPr lang="en-GB" baseline="0" dirty="0" smtClean="0"/>
              <a:t> Computer </a:t>
            </a:r>
            <a:r>
              <a:rPr lang="en-GB" baseline="0" dirty="0" err="1" smtClean="0"/>
              <a:t>zu</a:t>
            </a:r>
            <a:r>
              <a:rPr lang="en-GB" baseline="0" dirty="0" smtClean="0"/>
              <a:t> </a:t>
            </a:r>
            <a:r>
              <a:rPr lang="en-GB" baseline="0" dirty="0" err="1" smtClean="0"/>
              <a:t>entfernen</a:t>
            </a:r>
            <a:endParaRPr lang="en-GB" dirty="0"/>
          </a:p>
        </p:txBody>
      </p:sp>
    </p:spTree>
    <p:extLst>
      <p:ext uri="{BB962C8B-B14F-4D97-AF65-F5344CB8AC3E}">
        <p14:creationId xmlns:p14="http://schemas.microsoft.com/office/powerpoint/2010/main" val="10252961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liennummernplatzhalter 6"/>
          <p:cNvSpPr txBox="1">
            <a:spLocks noGrp="1"/>
          </p:cNvSpPr>
          <p:nvPr>
            <p:ph type="sldNum" sz="quarter" idx="5"/>
          </p:nvPr>
        </p:nvSpPr>
        <p:spPr>
          <a:ln/>
        </p:spPr>
        <p:txBody>
          <a:bodyPr lIns="0" tIns="0" rIns="0" bIns="0" anchor="b" anchorCtr="0">
            <a:noAutofit/>
          </a:bodyPr>
          <a:lstStyle/>
          <a:p>
            <a:pPr lvl="0"/>
            <a:fld id="{90071757-8C79-44A5-BFBB-74E93167D4C1}" type="slidenum">
              <a:t>17</a:t>
            </a:fld>
            <a:endParaRPr lang="en-GB"/>
          </a:p>
        </p:txBody>
      </p:sp>
      <p:sp>
        <p:nvSpPr>
          <p:cNvPr id="2" name="Folienbildplatzhalter 1"/>
          <p:cNvSpPr>
            <a:spLocks noGrp="1" noRot="1" noChangeAspect="1" noResize="1"/>
          </p:cNvSpPr>
          <p:nvPr>
            <p:ph type="sldImg"/>
          </p:nvPr>
        </p:nvSpPr>
        <p:spPr>
          <a:xfrm>
            <a:off x="217488" y="812800"/>
            <a:ext cx="7123112" cy="4008438"/>
          </a:xfrm>
          <a:solidFill>
            <a:srgbClr val="729FCF"/>
          </a:solidFill>
          <a:ln w="25400">
            <a:solidFill>
              <a:srgbClr val="3465A4"/>
            </a:solidFill>
            <a:prstDash val="solid"/>
          </a:ln>
        </p:spPr>
      </p:sp>
      <p:sp>
        <p:nvSpPr>
          <p:cNvPr id="3" name="Notizenplatzhalter 2"/>
          <p:cNvSpPr txBox="1">
            <a:spLocks noGrp="1"/>
          </p:cNvSpPr>
          <p:nvPr>
            <p:ph type="body" sz="quarter" idx="1"/>
          </p:nvPr>
        </p:nvSpPr>
        <p:spPr/>
        <p:txBody>
          <a:bodyPr/>
          <a:lstStyle/>
          <a:p>
            <a:r>
              <a:rPr lang="en-GB" dirty="0" err="1" smtClean="0"/>
              <a:t>Sonde</a:t>
            </a:r>
            <a:r>
              <a:rPr lang="en-GB" baseline="0" dirty="0" smtClean="0"/>
              <a:t> </a:t>
            </a:r>
            <a:r>
              <a:rPr lang="en-GB" baseline="0" dirty="0" err="1" smtClean="0"/>
              <a:t>näherte</a:t>
            </a:r>
            <a:r>
              <a:rPr lang="en-GB" baseline="0" dirty="0" smtClean="0"/>
              <a:t> </a:t>
            </a:r>
            <a:r>
              <a:rPr lang="en-GB" baseline="0" dirty="0" err="1" smtClean="0"/>
              <a:t>sich</a:t>
            </a:r>
            <a:r>
              <a:rPr lang="en-GB" baseline="0" dirty="0" smtClean="0"/>
              <a:t> 57km, </a:t>
            </a:r>
            <a:r>
              <a:rPr lang="en-GB" baseline="0" dirty="0" err="1" smtClean="0"/>
              <a:t>nicht</a:t>
            </a:r>
            <a:r>
              <a:rPr lang="en-GB" baseline="0" dirty="0" smtClean="0"/>
              <a:t> die </a:t>
            </a:r>
            <a:r>
              <a:rPr lang="en-GB" baseline="0" dirty="0" err="1" smtClean="0"/>
              <a:t>geplanten</a:t>
            </a:r>
            <a:r>
              <a:rPr lang="en-GB" baseline="0" dirty="0" smtClean="0"/>
              <a:t> 150; NASA hat das </a:t>
            </a:r>
            <a:r>
              <a:rPr lang="en-GB" baseline="0" dirty="0" err="1" smtClean="0"/>
              <a:t>metrische</a:t>
            </a:r>
            <a:r>
              <a:rPr lang="en-GB" baseline="0" dirty="0" smtClean="0"/>
              <a:t> System </a:t>
            </a:r>
            <a:r>
              <a:rPr lang="en-GB" baseline="0" dirty="0" err="1" smtClean="0"/>
              <a:t>verwendet</a:t>
            </a:r>
            <a:r>
              <a:rPr lang="en-GB" baseline="0" dirty="0" smtClean="0"/>
              <a:t>, die </a:t>
            </a:r>
            <a:r>
              <a:rPr lang="en-GB" baseline="0" dirty="0" err="1" smtClean="0"/>
              <a:t>Navigationssoftware</a:t>
            </a:r>
            <a:r>
              <a:rPr lang="en-GB" baseline="0" dirty="0" smtClean="0"/>
              <a:t> von </a:t>
            </a:r>
            <a:r>
              <a:rPr lang="en-GB" baseline="0" dirty="0" err="1" smtClean="0"/>
              <a:t>englischen</a:t>
            </a:r>
            <a:r>
              <a:rPr lang="en-GB" baseline="0" dirty="0" smtClean="0"/>
              <a:t> </a:t>
            </a:r>
            <a:r>
              <a:rPr lang="en-GB" baseline="0" dirty="0" err="1" smtClean="0"/>
              <a:t>Hersteller</a:t>
            </a:r>
            <a:r>
              <a:rPr lang="en-GB" baseline="0" dirty="0" smtClean="0"/>
              <a:t> Lockheed das imperial System;</a:t>
            </a:r>
            <a:endParaRPr lang="en-GB" dirty="0" smtClean="0"/>
          </a:p>
        </p:txBody>
      </p:sp>
    </p:spTree>
    <p:extLst>
      <p:ext uri="{BB962C8B-B14F-4D97-AF65-F5344CB8AC3E}">
        <p14:creationId xmlns:p14="http://schemas.microsoft.com/office/powerpoint/2010/main" val="4750821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elfolie">
    <p:spTree>
      <p:nvGrpSpPr>
        <p:cNvPr id="1" name=""/>
        <p:cNvGrpSpPr/>
        <p:nvPr/>
      </p:nvGrpSpPr>
      <p:grpSpPr>
        <a:xfrm>
          <a:off x="0" y="0"/>
          <a:ext cx="0" cy="0"/>
          <a:chOff x="0" y="0"/>
          <a:chExt cx="0" cy="0"/>
        </a:xfrm>
      </p:grpSpPr>
      <p:sp>
        <p:nvSpPr>
          <p:cNvPr id="11" name="Titel 1"/>
          <p:cNvSpPr>
            <a:spLocks noGrp="1"/>
          </p:cNvSpPr>
          <p:nvPr>
            <p:ph type="ctrTitle"/>
          </p:nvPr>
        </p:nvSpPr>
        <p:spPr>
          <a:xfrm>
            <a:off x="914400" y="2130426"/>
            <a:ext cx="10363200" cy="1470025"/>
          </a:xfrm>
        </p:spPr>
        <p:txBody>
          <a:bodyPr/>
          <a:lstStyle/>
          <a:p>
            <a:r>
              <a:rPr lang="de-DE"/>
              <a:t>Titelmasterformat durch Klicken bearbeiten</a:t>
            </a:r>
          </a:p>
        </p:txBody>
      </p:sp>
      <p:sp>
        <p:nvSpPr>
          <p:cNvPr id="12" name="Untertitel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a:t>Formatvorlage des Untertitelmasters durch Klicken bearbeiten</a:t>
            </a:r>
          </a:p>
        </p:txBody>
      </p:sp>
      <p:sp>
        <p:nvSpPr>
          <p:cNvPr id="13" name="Datumsplatzhalter 3"/>
          <p:cNvSpPr>
            <a:spLocks noGrp="1"/>
          </p:cNvSpPr>
          <p:nvPr>
            <p:ph type="dt" sz="half" idx="10"/>
          </p:nvPr>
        </p:nvSpPr>
        <p:spPr>
          <a:xfrm>
            <a:off x="609600" y="6356351"/>
            <a:ext cx="2844800" cy="365125"/>
          </a:xfrm>
        </p:spPr>
        <p:txBody>
          <a:bodyPr/>
          <a:lstStyle>
            <a:lvl1pPr>
              <a:defRPr/>
            </a:lvl1pPr>
          </a:lstStyle>
          <a:p>
            <a:pPr>
              <a:defRPr/>
            </a:pPr>
            <a:fld id="{EED4BE39-4DAA-4868-BC52-333396D16709}" type="datetime1">
              <a:rPr lang="de-DE"/>
              <a:pPr>
                <a:defRPr/>
              </a:pPr>
              <a:t>25.09.2019</a:t>
            </a:fld>
            <a:endParaRPr lang="de-DE"/>
          </a:p>
        </p:txBody>
      </p:sp>
      <p:sp>
        <p:nvSpPr>
          <p:cNvPr id="14" name="Fußzeilenplatzhalter 4"/>
          <p:cNvSpPr>
            <a:spLocks noGrp="1"/>
          </p:cNvSpPr>
          <p:nvPr>
            <p:ph type="ftr" sz="quarter" idx="11"/>
          </p:nvPr>
        </p:nvSpPr>
        <p:spPr>
          <a:xfrm>
            <a:off x="4165600" y="6356351"/>
            <a:ext cx="3860800" cy="365125"/>
          </a:xfrm>
        </p:spPr>
        <p:txBody>
          <a:bodyPr/>
          <a:lstStyle>
            <a:lvl1pPr>
              <a:defRPr/>
            </a:lvl1pPr>
          </a:lstStyle>
          <a:p>
            <a:pPr>
              <a:defRPr/>
            </a:pPr>
            <a:endParaRPr lang="de-DE" dirty="0"/>
          </a:p>
        </p:txBody>
      </p:sp>
      <p:sp>
        <p:nvSpPr>
          <p:cNvPr id="15" name="Foliennummernplatzhalter 5"/>
          <p:cNvSpPr>
            <a:spLocks noGrp="1"/>
          </p:cNvSpPr>
          <p:nvPr>
            <p:ph type="sldNum" sz="quarter" idx="12"/>
          </p:nvPr>
        </p:nvSpPr>
        <p:spPr>
          <a:xfrm>
            <a:off x="8737600" y="6356351"/>
            <a:ext cx="2844800" cy="365125"/>
          </a:xfrm>
        </p:spPr>
        <p:txBody>
          <a:bodyPr/>
          <a:lstStyle>
            <a:lvl1pPr>
              <a:defRPr/>
            </a:lvl1pPr>
          </a:lstStyle>
          <a:p>
            <a:pPr>
              <a:defRPr/>
            </a:pPr>
            <a:fld id="{43DAC877-95CA-417A-B3E1-468AC753BD53}" type="slidenum">
              <a:rPr lang="de-DE"/>
              <a:pPr>
                <a:defRPr/>
              </a:pPr>
              <a:t>‹Nr.›</a:t>
            </a:fld>
            <a:endParaRPr lang="de-D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secHead" preserve="1">
  <p:cSld name="Abschnitts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963084" y="4406901"/>
            <a:ext cx="10363200" cy="1362075"/>
          </a:xfrm>
        </p:spPr>
        <p:txBody>
          <a:bodyPr anchor="t"/>
          <a:lstStyle>
            <a:lvl1pPr algn="l">
              <a:defRPr sz="4000" b="1" cap="all"/>
            </a:lvl1pPr>
          </a:lstStyle>
          <a:p>
            <a:r>
              <a:rPr lang="de-DE"/>
              <a:t>Titelmasterformat durch Klicken bearbeiten</a:t>
            </a:r>
          </a:p>
        </p:txBody>
      </p:sp>
      <p:sp>
        <p:nvSpPr>
          <p:cNvPr id="3" name="Textplatzhalt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a:t>Textmasterformate durch Klicken bearbeiten</a:t>
            </a:r>
          </a:p>
        </p:txBody>
      </p:sp>
      <p:sp>
        <p:nvSpPr>
          <p:cNvPr id="4" name="Datumsplatzhalter 3"/>
          <p:cNvSpPr>
            <a:spLocks noGrp="1"/>
          </p:cNvSpPr>
          <p:nvPr>
            <p:ph type="dt" sz="half" idx="10"/>
          </p:nvPr>
        </p:nvSpPr>
        <p:spPr/>
        <p:txBody>
          <a:bodyPr/>
          <a:lstStyle/>
          <a:p>
            <a:fld id="{9F40055C-62E6-4ECE-9276-A87F8D2A5E56}" type="datetime1">
              <a:rPr lang="de-DE" smtClean="0"/>
              <a:pPr/>
              <a:t>25.09.2019</a:t>
            </a:fld>
            <a:endParaRPr lang="de-DE"/>
          </a:p>
        </p:txBody>
      </p:sp>
      <p:sp>
        <p:nvSpPr>
          <p:cNvPr id="5" name="Fußzeilenplatzhalter 4"/>
          <p:cNvSpPr>
            <a:spLocks noGrp="1"/>
          </p:cNvSpPr>
          <p:nvPr>
            <p:ph type="ftr" sz="quarter" idx="11"/>
          </p:nvPr>
        </p:nvSpPr>
        <p:spPr/>
        <p:txBody>
          <a:bodyPr/>
          <a:lstStyle/>
          <a:p>
            <a:endParaRPr lang="de-DE" dirty="0"/>
          </a:p>
        </p:txBody>
      </p:sp>
      <p:sp>
        <p:nvSpPr>
          <p:cNvPr id="6" name="Foliennummernplatzhalter 5"/>
          <p:cNvSpPr>
            <a:spLocks noGrp="1"/>
          </p:cNvSpPr>
          <p:nvPr>
            <p:ph type="sldNum" sz="quarter" idx="12"/>
          </p:nvPr>
        </p:nvSpPr>
        <p:spPr/>
        <p:txBody>
          <a:bodyPr/>
          <a:lstStyle/>
          <a:p>
            <a:fld id="{6C6AE60A-B69C-4790-82F7-3882EDF23186}" type="slidenum">
              <a:rPr lang="de-DE" smtClean="0"/>
              <a:pPr/>
              <a:t>‹Nr.›</a:t>
            </a:fld>
            <a:endParaRPr lang="de-D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Inhaltsplatzhalt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p>
        </p:txBody>
      </p:sp>
      <p:sp>
        <p:nvSpPr>
          <p:cNvPr id="5" name="Datumsplatzhalter 4"/>
          <p:cNvSpPr>
            <a:spLocks noGrp="1"/>
          </p:cNvSpPr>
          <p:nvPr>
            <p:ph type="dt" sz="half" idx="10"/>
          </p:nvPr>
        </p:nvSpPr>
        <p:spPr/>
        <p:txBody>
          <a:bodyPr/>
          <a:lstStyle/>
          <a:p>
            <a:fld id="{945C1B21-9A18-446C-A9E1-FBA69962E209}" type="datetime1">
              <a:rPr lang="de-DE" smtClean="0"/>
              <a:pPr/>
              <a:t>25.09.2019</a:t>
            </a:fld>
            <a:endParaRPr lang="de-DE"/>
          </a:p>
        </p:txBody>
      </p:sp>
      <p:sp>
        <p:nvSpPr>
          <p:cNvPr id="6" name="Fußzeilenplatzhalter 5"/>
          <p:cNvSpPr>
            <a:spLocks noGrp="1"/>
          </p:cNvSpPr>
          <p:nvPr>
            <p:ph type="ftr" sz="quarter" idx="11"/>
          </p:nvPr>
        </p:nvSpPr>
        <p:spPr/>
        <p:txBody>
          <a:bodyPr/>
          <a:lstStyle/>
          <a:p>
            <a:endParaRPr lang="de-DE" dirty="0"/>
          </a:p>
        </p:txBody>
      </p:sp>
      <p:sp>
        <p:nvSpPr>
          <p:cNvPr id="7" name="Foliennummernplatzhalter 6"/>
          <p:cNvSpPr>
            <a:spLocks noGrp="1"/>
          </p:cNvSpPr>
          <p:nvPr>
            <p:ph type="sldNum" sz="quarter" idx="12"/>
          </p:nvPr>
        </p:nvSpPr>
        <p:spPr/>
        <p:txBody>
          <a:bodyPr/>
          <a:lstStyle/>
          <a:p>
            <a:fld id="{6C6AE60A-B69C-4790-82F7-3882EDF23186}" type="slidenum">
              <a:rPr lang="de-DE" smtClean="0"/>
              <a:pPr/>
              <a:t>‹Nr.›</a:t>
            </a:fld>
            <a:endParaRPr lang="de-D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reserve="1">
  <p:cSld name="1_Zwei Inhalte">
    <p:bg>
      <p:bgPr>
        <a:solidFill>
          <a:srgbClr val="D9D5C7"/>
        </a:solid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Inhaltsplatzhalt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p>
        </p:txBody>
      </p:sp>
      <p:sp>
        <p:nvSpPr>
          <p:cNvPr id="5" name="Datumsplatzhalter 4"/>
          <p:cNvSpPr>
            <a:spLocks noGrp="1"/>
          </p:cNvSpPr>
          <p:nvPr>
            <p:ph type="dt" sz="half" idx="10"/>
          </p:nvPr>
        </p:nvSpPr>
        <p:spPr/>
        <p:txBody>
          <a:bodyPr/>
          <a:lstStyle/>
          <a:p>
            <a:fld id="{9DB1F234-C1AC-4A05-A68A-0A6E538D3AC6}" type="datetime1">
              <a:rPr lang="de-DE" smtClean="0"/>
              <a:pPr/>
              <a:t>25.09.2019</a:t>
            </a:fld>
            <a:endParaRPr lang="de-DE"/>
          </a:p>
        </p:txBody>
      </p:sp>
      <p:sp>
        <p:nvSpPr>
          <p:cNvPr id="6" name="Fußzeilenplatzhalter 5"/>
          <p:cNvSpPr>
            <a:spLocks noGrp="1"/>
          </p:cNvSpPr>
          <p:nvPr>
            <p:ph type="ftr" sz="quarter" idx="11"/>
          </p:nvPr>
        </p:nvSpPr>
        <p:spPr/>
        <p:txBody>
          <a:bodyPr/>
          <a:lstStyle/>
          <a:p>
            <a:endParaRPr lang="de-DE" dirty="0"/>
          </a:p>
        </p:txBody>
      </p:sp>
      <p:sp>
        <p:nvSpPr>
          <p:cNvPr id="7" name="Foliennummernplatzhalter 6"/>
          <p:cNvSpPr>
            <a:spLocks noGrp="1"/>
          </p:cNvSpPr>
          <p:nvPr>
            <p:ph type="sldNum" sz="quarter" idx="12"/>
          </p:nvPr>
        </p:nvSpPr>
        <p:spPr/>
        <p:txBody>
          <a:bodyPr/>
          <a:lstStyle/>
          <a:p>
            <a:fld id="{6C6AE60A-B69C-4790-82F7-3882EDF23186}" type="slidenum">
              <a:rPr lang="de-DE" smtClean="0"/>
              <a:pPr/>
              <a:t>‹Nr.›</a:t>
            </a:fld>
            <a:endParaRPr lang="de-D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a:lvl1pPr>
          </a:lstStyle>
          <a:p>
            <a:r>
              <a:rPr lang="de-DE"/>
              <a:t>Titelmasterformat durch Klicken bearbeiten</a:t>
            </a:r>
          </a:p>
        </p:txBody>
      </p:sp>
      <p:sp>
        <p:nvSpPr>
          <p:cNvPr id="3" name="Textplatzhalt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Textmasterformate durch Klicken bearbeiten</a:t>
            </a:r>
          </a:p>
        </p:txBody>
      </p:sp>
      <p:sp>
        <p:nvSpPr>
          <p:cNvPr id="4" name="Inhaltsplatzhalt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p>
        </p:txBody>
      </p:sp>
      <p:sp>
        <p:nvSpPr>
          <p:cNvPr id="5" name="Textplatzhalt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Textmasterformate durch Klicken bearbeiten</a:t>
            </a:r>
          </a:p>
        </p:txBody>
      </p:sp>
      <p:sp>
        <p:nvSpPr>
          <p:cNvPr id="6" name="Inhaltsplatzhalt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p>
        </p:txBody>
      </p:sp>
      <p:sp>
        <p:nvSpPr>
          <p:cNvPr id="7" name="Datumsplatzhalter 6"/>
          <p:cNvSpPr>
            <a:spLocks noGrp="1"/>
          </p:cNvSpPr>
          <p:nvPr>
            <p:ph type="dt" sz="half" idx="10"/>
          </p:nvPr>
        </p:nvSpPr>
        <p:spPr/>
        <p:txBody>
          <a:bodyPr/>
          <a:lstStyle/>
          <a:p>
            <a:fld id="{8E3550FC-0D4F-441C-890D-449A4225CB7B}" type="datetime1">
              <a:rPr lang="de-DE" smtClean="0"/>
              <a:pPr/>
              <a:t>25.09.2019</a:t>
            </a:fld>
            <a:endParaRPr lang="de-DE"/>
          </a:p>
        </p:txBody>
      </p:sp>
      <p:sp>
        <p:nvSpPr>
          <p:cNvPr id="8" name="Fußzeilenplatzhalter 7"/>
          <p:cNvSpPr>
            <a:spLocks noGrp="1"/>
          </p:cNvSpPr>
          <p:nvPr>
            <p:ph type="ftr" sz="quarter" idx="11"/>
          </p:nvPr>
        </p:nvSpPr>
        <p:spPr/>
        <p:txBody>
          <a:bodyPr/>
          <a:lstStyle/>
          <a:p>
            <a:endParaRPr lang="de-DE" dirty="0"/>
          </a:p>
        </p:txBody>
      </p:sp>
      <p:sp>
        <p:nvSpPr>
          <p:cNvPr id="9" name="Foliennummernplatzhalter 8"/>
          <p:cNvSpPr>
            <a:spLocks noGrp="1"/>
          </p:cNvSpPr>
          <p:nvPr>
            <p:ph type="sldNum" sz="quarter" idx="12"/>
          </p:nvPr>
        </p:nvSpPr>
        <p:spPr/>
        <p:txBody>
          <a:bodyPr/>
          <a:lstStyle/>
          <a:p>
            <a:fld id="{6C6AE60A-B69C-4790-82F7-3882EDF23186}" type="slidenum">
              <a:rPr lang="de-DE" smtClean="0"/>
              <a:pPr/>
              <a:t>‹Nr.›</a:t>
            </a:fld>
            <a:endParaRPr lang="de-D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TxTwoObj" preserve="1">
  <p:cSld name="1_Vergleich">
    <p:bg>
      <p:bgPr>
        <a:solidFill>
          <a:srgbClr val="D9D5C7"/>
        </a:solid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a:lvl1pPr>
          </a:lstStyle>
          <a:p>
            <a:r>
              <a:rPr lang="de-DE"/>
              <a:t>Titelmasterformat durch Klicken bearbeiten</a:t>
            </a:r>
          </a:p>
        </p:txBody>
      </p:sp>
      <p:sp>
        <p:nvSpPr>
          <p:cNvPr id="3" name="Textplatzhalt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Textmasterformate durch Klicken bearbeiten</a:t>
            </a:r>
          </a:p>
        </p:txBody>
      </p:sp>
      <p:sp>
        <p:nvSpPr>
          <p:cNvPr id="4" name="Inhaltsplatzhalt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p>
        </p:txBody>
      </p:sp>
      <p:sp>
        <p:nvSpPr>
          <p:cNvPr id="5" name="Textplatzhalt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Textmasterformate durch Klicken bearbeiten</a:t>
            </a:r>
          </a:p>
        </p:txBody>
      </p:sp>
      <p:sp>
        <p:nvSpPr>
          <p:cNvPr id="6" name="Inhaltsplatzhalt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p>
        </p:txBody>
      </p:sp>
      <p:sp>
        <p:nvSpPr>
          <p:cNvPr id="7" name="Datumsplatzhalter 6"/>
          <p:cNvSpPr>
            <a:spLocks noGrp="1"/>
          </p:cNvSpPr>
          <p:nvPr>
            <p:ph type="dt" sz="half" idx="10"/>
          </p:nvPr>
        </p:nvSpPr>
        <p:spPr/>
        <p:txBody>
          <a:bodyPr/>
          <a:lstStyle/>
          <a:p>
            <a:fld id="{56918982-124C-4D7B-AF40-E9ACE70C3F8A}" type="datetime1">
              <a:rPr lang="de-DE" smtClean="0"/>
              <a:pPr/>
              <a:t>25.09.2019</a:t>
            </a:fld>
            <a:endParaRPr lang="de-DE"/>
          </a:p>
        </p:txBody>
      </p:sp>
      <p:sp>
        <p:nvSpPr>
          <p:cNvPr id="8" name="Fußzeilenplatzhalter 7"/>
          <p:cNvSpPr>
            <a:spLocks noGrp="1"/>
          </p:cNvSpPr>
          <p:nvPr>
            <p:ph type="ftr" sz="quarter" idx="11"/>
          </p:nvPr>
        </p:nvSpPr>
        <p:spPr/>
        <p:txBody>
          <a:bodyPr/>
          <a:lstStyle/>
          <a:p>
            <a:endParaRPr lang="de-DE" dirty="0"/>
          </a:p>
        </p:txBody>
      </p:sp>
      <p:sp>
        <p:nvSpPr>
          <p:cNvPr id="9" name="Foliennummernplatzhalter 8"/>
          <p:cNvSpPr>
            <a:spLocks noGrp="1"/>
          </p:cNvSpPr>
          <p:nvPr>
            <p:ph type="sldNum" sz="quarter" idx="12"/>
          </p:nvPr>
        </p:nvSpPr>
        <p:spPr/>
        <p:txBody>
          <a:bodyPr/>
          <a:lstStyle/>
          <a:p>
            <a:fld id="{6C6AE60A-B69C-4790-82F7-3882EDF23186}" type="slidenum">
              <a:rPr lang="de-DE" smtClean="0"/>
              <a:pPr/>
              <a:t>‹Nr.›</a:t>
            </a:fld>
            <a:endParaRPr lang="de-D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Datumsplatzhalter 2"/>
          <p:cNvSpPr>
            <a:spLocks noGrp="1"/>
          </p:cNvSpPr>
          <p:nvPr>
            <p:ph type="dt" sz="half" idx="10"/>
          </p:nvPr>
        </p:nvSpPr>
        <p:spPr/>
        <p:txBody>
          <a:bodyPr/>
          <a:lstStyle/>
          <a:p>
            <a:fld id="{89197815-CD97-42AA-9737-91748F7F6D93}" type="datetime1">
              <a:rPr lang="de-DE" smtClean="0"/>
              <a:pPr/>
              <a:t>25.09.2019</a:t>
            </a:fld>
            <a:endParaRPr lang="de-DE"/>
          </a:p>
        </p:txBody>
      </p:sp>
      <p:sp>
        <p:nvSpPr>
          <p:cNvPr id="4" name="Fußzeilenplatzhalter 3"/>
          <p:cNvSpPr>
            <a:spLocks noGrp="1"/>
          </p:cNvSpPr>
          <p:nvPr>
            <p:ph type="ftr" sz="quarter" idx="11"/>
          </p:nvPr>
        </p:nvSpPr>
        <p:spPr/>
        <p:txBody>
          <a:bodyPr/>
          <a:lstStyle/>
          <a:p>
            <a:endParaRPr lang="de-DE" dirty="0"/>
          </a:p>
        </p:txBody>
      </p:sp>
      <p:sp>
        <p:nvSpPr>
          <p:cNvPr id="5" name="Foliennummernplatzhalter 4"/>
          <p:cNvSpPr>
            <a:spLocks noGrp="1"/>
          </p:cNvSpPr>
          <p:nvPr>
            <p:ph type="sldNum" sz="quarter" idx="12"/>
          </p:nvPr>
        </p:nvSpPr>
        <p:spPr/>
        <p:txBody>
          <a:bodyPr/>
          <a:lstStyle/>
          <a:p>
            <a:fld id="{6C6AE60A-B69C-4790-82F7-3882EDF23186}" type="slidenum">
              <a:rPr lang="de-DE" smtClean="0"/>
              <a:pPr/>
              <a:t>‹Nr.›</a:t>
            </a:fld>
            <a:endParaRPr lang="de-D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F533C10A-3BF8-4B1E-843B-808774DAB998}" type="datetime1">
              <a:rPr lang="de-DE" smtClean="0"/>
              <a:pPr/>
              <a:t>25.09.2019</a:t>
            </a:fld>
            <a:endParaRPr lang="de-DE"/>
          </a:p>
        </p:txBody>
      </p:sp>
      <p:sp>
        <p:nvSpPr>
          <p:cNvPr id="3" name="Fußzeilenplatzhalter 2"/>
          <p:cNvSpPr>
            <a:spLocks noGrp="1"/>
          </p:cNvSpPr>
          <p:nvPr>
            <p:ph type="ftr" sz="quarter" idx="11"/>
          </p:nvPr>
        </p:nvSpPr>
        <p:spPr/>
        <p:txBody>
          <a:bodyPr/>
          <a:lstStyle/>
          <a:p>
            <a:endParaRPr lang="de-DE" dirty="0"/>
          </a:p>
        </p:txBody>
      </p:sp>
      <p:sp>
        <p:nvSpPr>
          <p:cNvPr id="4" name="Foliennummernplatzhalter 3"/>
          <p:cNvSpPr>
            <a:spLocks noGrp="1"/>
          </p:cNvSpPr>
          <p:nvPr>
            <p:ph type="sldNum" sz="quarter" idx="12"/>
          </p:nvPr>
        </p:nvSpPr>
        <p:spPr/>
        <p:txBody>
          <a:bodyPr/>
          <a:lstStyle/>
          <a:p>
            <a:fld id="{6C6AE60A-B69C-4790-82F7-3882EDF23186}" type="slidenum">
              <a:rPr lang="de-DE" smtClean="0"/>
              <a:pPr/>
              <a:t>‹Nr.›</a:t>
            </a:fld>
            <a:endParaRPr lang="de-D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609601" y="273050"/>
            <a:ext cx="4011084" cy="1162050"/>
          </a:xfrm>
        </p:spPr>
        <p:txBody>
          <a:bodyPr anchor="b"/>
          <a:lstStyle>
            <a:lvl1pPr algn="l">
              <a:defRPr sz="2000" b="1"/>
            </a:lvl1pPr>
          </a:lstStyle>
          <a:p>
            <a:r>
              <a:rPr lang="de-DE"/>
              <a:t>Titelmasterformat durch Klicken bearbeiten</a:t>
            </a:r>
          </a:p>
        </p:txBody>
      </p:sp>
      <p:sp>
        <p:nvSpPr>
          <p:cNvPr id="3" name="Inhaltsplatzhalt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p>
        </p:txBody>
      </p:sp>
      <p:sp>
        <p:nvSpPr>
          <p:cNvPr id="4" name="Textplatzhalt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Textmasterformate durch Klicken bearbeiten</a:t>
            </a:r>
          </a:p>
        </p:txBody>
      </p:sp>
      <p:sp>
        <p:nvSpPr>
          <p:cNvPr id="5" name="Datumsplatzhalter 4"/>
          <p:cNvSpPr>
            <a:spLocks noGrp="1"/>
          </p:cNvSpPr>
          <p:nvPr>
            <p:ph type="dt" sz="half" idx="10"/>
          </p:nvPr>
        </p:nvSpPr>
        <p:spPr/>
        <p:txBody>
          <a:bodyPr/>
          <a:lstStyle/>
          <a:p>
            <a:fld id="{EA8164DE-5E6E-4D7C-B74C-169CAA06A04B}" type="datetime1">
              <a:rPr lang="de-DE" smtClean="0"/>
              <a:pPr/>
              <a:t>25.09.2019</a:t>
            </a:fld>
            <a:endParaRPr lang="de-DE"/>
          </a:p>
        </p:txBody>
      </p:sp>
      <p:sp>
        <p:nvSpPr>
          <p:cNvPr id="6" name="Fußzeilenplatzhalter 5"/>
          <p:cNvSpPr>
            <a:spLocks noGrp="1"/>
          </p:cNvSpPr>
          <p:nvPr>
            <p:ph type="ftr" sz="quarter" idx="11"/>
          </p:nvPr>
        </p:nvSpPr>
        <p:spPr/>
        <p:txBody>
          <a:bodyPr/>
          <a:lstStyle/>
          <a:p>
            <a:endParaRPr lang="de-DE" dirty="0"/>
          </a:p>
        </p:txBody>
      </p:sp>
      <p:sp>
        <p:nvSpPr>
          <p:cNvPr id="7" name="Foliennummernplatzhalter 6"/>
          <p:cNvSpPr>
            <a:spLocks noGrp="1"/>
          </p:cNvSpPr>
          <p:nvPr>
            <p:ph type="sldNum" sz="quarter" idx="12"/>
          </p:nvPr>
        </p:nvSpPr>
        <p:spPr/>
        <p:txBody>
          <a:bodyPr/>
          <a:lstStyle/>
          <a:p>
            <a:fld id="{6C6AE60A-B69C-4790-82F7-3882EDF23186}" type="slidenum">
              <a:rPr lang="de-DE" smtClean="0"/>
              <a:pPr/>
              <a:t>‹Nr.›</a:t>
            </a:fld>
            <a:endParaRPr lang="de-D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2389717" y="4800600"/>
            <a:ext cx="7315200" cy="566738"/>
          </a:xfrm>
        </p:spPr>
        <p:txBody>
          <a:bodyPr anchor="b"/>
          <a:lstStyle>
            <a:lvl1pPr algn="l">
              <a:defRPr sz="2000" b="1"/>
            </a:lvl1pPr>
          </a:lstStyle>
          <a:p>
            <a:r>
              <a:rPr lang="de-DE"/>
              <a:t>Titelmasterformat durch Klicken bearbeiten</a:t>
            </a:r>
          </a:p>
        </p:txBody>
      </p:sp>
      <p:sp>
        <p:nvSpPr>
          <p:cNvPr id="3" name="Bildplatzhalt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platzhalt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Textmasterformate durch Klicken bearbeiten</a:t>
            </a:r>
          </a:p>
        </p:txBody>
      </p:sp>
      <p:sp>
        <p:nvSpPr>
          <p:cNvPr id="5" name="Datumsplatzhalter 4"/>
          <p:cNvSpPr>
            <a:spLocks noGrp="1"/>
          </p:cNvSpPr>
          <p:nvPr>
            <p:ph type="dt" sz="half" idx="10"/>
          </p:nvPr>
        </p:nvSpPr>
        <p:spPr/>
        <p:txBody>
          <a:bodyPr/>
          <a:lstStyle/>
          <a:p>
            <a:fld id="{A4BE811C-84DA-498B-B0FD-3B2F9360E2D3}" type="datetime1">
              <a:rPr lang="de-DE" smtClean="0"/>
              <a:pPr/>
              <a:t>25.09.2019</a:t>
            </a:fld>
            <a:endParaRPr lang="de-DE"/>
          </a:p>
        </p:txBody>
      </p:sp>
      <p:sp>
        <p:nvSpPr>
          <p:cNvPr id="6" name="Fußzeilenplatzhalter 5"/>
          <p:cNvSpPr>
            <a:spLocks noGrp="1"/>
          </p:cNvSpPr>
          <p:nvPr>
            <p:ph type="ftr" sz="quarter" idx="11"/>
          </p:nvPr>
        </p:nvSpPr>
        <p:spPr/>
        <p:txBody>
          <a:bodyPr/>
          <a:lstStyle/>
          <a:p>
            <a:endParaRPr lang="de-DE" dirty="0"/>
          </a:p>
        </p:txBody>
      </p:sp>
      <p:sp>
        <p:nvSpPr>
          <p:cNvPr id="7" name="Foliennummernplatzhalter 6"/>
          <p:cNvSpPr>
            <a:spLocks noGrp="1"/>
          </p:cNvSpPr>
          <p:nvPr>
            <p:ph type="sldNum" sz="quarter" idx="12"/>
          </p:nvPr>
        </p:nvSpPr>
        <p:spPr/>
        <p:txBody>
          <a:bodyPr/>
          <a:lstStyle/>
          <a:p>
            <a:fld id="{6C6AE60A-B69C-4790-82F7-3882EDF23186}" type="slidenum">
              <a:rPr lang="de-DE" smtClean="0"/>
              <a:pPr/>
              <a:t>‹Nr.›</a:t>
            </a:fld>
            <a:endParaRPr lang="de-D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Vertikaler Textplatzhalter 2"/>
          <p:cNvSpPr>
            <a:spLocks noGrp="1"/>
          </p:cNvSpPr>
          <p:nvPr>
            <p:ph type="body" orient="vert" idx="1"/>
          </p:nvPr>
        </p:nvSpPr>
        <p:spPr/>
        <p:txBody>
          <a:bodyPr vert="eaVert"/>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p:cNvSpPr>
            <a:spLocks noGrp="1"/>
          </p:cNvSpPr>
          <p:nvPr>
            <p:ph type="dt" sz="half" idx="10"/>
          </p:nvPr>
        </p:nvSpPr>
        <p:spPr/>
        <p:txBody>
          <a:bodyPr/>
          <a:lstStyle/>
          <a:p>
            <a:fld id="{3FE4B868-D8DA-4EAB-98D1-D231564692CB}" type="datetime1">
              <a:rPr lang="de-DE" smtClean="0"/>
              <a:pPr/>
              <a:t>25.09.2019</a:t>
            </a:fld>
            <a:endParaRPr lang="de-DE"/>
          </a:p>
        </p:txBody>
      </p:sp>
      <p:sp>
        <p:nvSpPr>
          <p:cNvPr id="5" name="Fußzeilenplatzhalter 4"/>
          <p:cNvSpPr>
            <a:spLocks noGrp="1"/>
          </p:cNvSpPr>
          <p:nvPr>
            <p:ph type="ftr" sz="quarter" idx="11"/>
          </p:nvPr>
        </p:nvSpPr>
        <p:spPr/>
        <p:txBody>
          <a:bodyPr/>
          <a:lstStyle/>
          <a:p>
            <a:endParaRPr lang="de-DE" dirty="0"/>
          </a:p>
        </p:txBody>
      </p:sp>
      <p:sp>
        <p:nvSpPr>
          <p:cNvPr id="6" name="Foliennummernplatzhalter 5"/>
          <p:cNvSpPr>
            <a:spLocks noGrp="1"/>
          </p:cNvSpPr>
          <p:nvPr>
            <p:ph type="sldNum" sz="quarter" idx="12"/>
          </p:nvPr>
        </p:nvSpPr>
        <p:spPr/>
        <p:txBody>
          <a:bodyPr/>
          <a:lstStyle/>
          <a:p>
            <a:fld id="{6C6AE60A-B69C-4790-82F7-3882EDF23186}" type="slidenum">
              <a:rPr lang="de-DE" smtClean="0"/>
              <a:pPr/>
              <a:t>‹Nr.›</a:t>
            </a:fld>
            <a:endParaRPr lang="de-D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4_Titel und Inhalt">
    <p:spTree>
      <p:nvGrpSpPr>
        <p:cNvPr id="1" name=""/>
        <p:cNvGrpSpPr/>
        <p:nvPr/>
      </p:nvGrpSpPr>
      <p:grpSpPr>
        <a:xfrm>
          <a:off x="0" y="0"/>
          <a:ext cx="0" cy="0"/>
          <a:chOff x="0" y="0"/>
          <a:chExt cx="0" cy="0"/>
        </a:xfrm>
      </p:grpSpPr>
      <p:pic>
        <p:nvPicPr>
          <p:cNvPr id="3" name="Grafik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72" y="20963"/>
            <a:ext cx="12185791" cy="6872555"/>
          </a:xfrm>
          <a:prstGeom prst="rect">
            <a:avLst/>
          </a:prstGeom>
        </p:spPr>
      </p:pic>
      <p:sp>
        <p:nvSpPr>
          <p:cNvPr id="12" name="Rechteck 6"/>
          <p:cNvSpPr/>
          <p:nvPr userDrawn="1"/>
        </p:nvSpPr>
        <p:spPr>
          <a:xfrm>
            <a:off x="1919536" y="127384"/>
            <a:ext cx="8460200" cy="2772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de-DE" sz="1100" dirty="0">
                <a:solidFill>
                  <a:srgbClr val="AB9DDB"/>
                </a:solidFill>
              </a:rPr>
              <a:t>Software</a:t>
            </a:r>
            <a:r>
              <a:rPr lang="de-DE" sz="1100" baseline="0" dirty="0">
                <a:solidFill>
                  <a:srgbClr val="AB9DDB"/>
                </a:solidFill>
              </a:rPr>
              <a:t> </a:t>
            </a:r>
            <a:r>
              <a:rPr lang="de-DE" sz="1100" baseline="0" dirty="0" smtClean="0">
                <a:solidFill>
                  <a:srgbClr val="AB9DDB"/>
                </a:solidFill>
              </a:rPr>
              <a:t>Engineering </a:t>
            </a:r>
            <a:r>
              <a:rPr lang="de-DE" sz="1100" baseline="0" dirty="0" err="1" smtClean="0">
                <a:solidFill>
                  <a:srgbClr val="AB9DDB"/>
                </a:solidFill>
              </a:rPr>
              <a:t>and</a:t>
            </a:r>
            <a:r>
              <a:rPr lang="de-DE" sz="1100" baseline="0" dirty="0" smtClean="0">
                <a:solidFill>
                  <a:srgbClr val="AB9DDB"/>
                </a:solidFill>
              </a:rPr>
              <a:t> </a:t>
            </a:r>
            <a:r>
              <a:rPr lang="de-DE" sz="1100" baseline="0" dirty="0" err="1" smtClean="0">
                <a:solidFill>
                  <a:srgbClr val="AB9DDB"/>
                </a:solidFill>
              </a:rPr>
              <a:t>Programming</a:t>
            </a:r>
            <a:r>
              <a:rPr lang="de-DE" sz="1100" baseline="0" dirty="0" smtClean="0">
                <a:solidFill>
                  <a:srgbClr val="AB9DDB"/>
                </a:solidFill>
              </a:rPr>
              <a:t> Basics </a:t>
            </a:r>
            <a:r>
              <a:rPr lang="de-DE" sz="1100" baseline="0" dirty="0">
                <a:solidFill>
                  <a:srgbClr val="AB9DDB"/>
                </a:solidFill>
              </a:rPr>
              <a:t>– Prof. Dr.-Ing. </a:t>
            </a:r>
            <a:r>
              <a:rPr lang="de-DE" sz="1100" baseline="0" dirty="0" smtClean="0">
                <a:solidFill>
                  <a:srgbClr val="AB9DDB"/>
                </a:solidFill>
              </a:rPr>
              <a:t>Janet </a:t>
            </a:r>
            <a:r>
              <a:rPr lang="de-DE" sz="1100" baseline="0" dirty="0">
                <a:solidFill>
                  <a:srgbClr val="AB9DDB"/>
                </a:solidFill>
              </a:rPr>
              <a:t>Siegmund</a:t>
            </a:r>
            <a:endParaRPr lang="de-DE" sz="1100" dirty="0">
              <a:solidFill>
                <a:srgbClr val="AB9DDB"/>
              </a:solidFill>
            </a:endParaRPr>
          </a:p>
        </p:txBody>
      </p:sp>
      <p:sp>
        <p:nvSpPr>
          <p:cNvPr id="16" name="Datumsplatzhalter 3"/>
          <p:cNvSpPr>
            <a:spLocks noGrp="1"/>
          </p:cNvSpPr>
          <p:nvPr>
            <p:ph type="dt" sz="half" idx="10"/>
          </p:nvPr>
        </p:nvSpPr>
        <p:spPr>
          <a:xfrm>
            <a:off x="479376" y="127384"/>
            <a:ext cx="1440160" cy="277283"/>
          </a:xfrm>
        </p:spPr>
        <p:txBody>
          <a:bodyPr/>
          <a:lstStyle>
            <a:lvl1pPr>
              <a:defRPr>
                <a:solidFill>
                  <a:srgbClr val="AB9DDB"/>
                </a:solidFill>
              </a:defRPr>
            </a:lvl1pPr>
          </a:lstStyle>
          <a:p>
            <a:pPr>
              <a:defRPr/>
            </a:pPr>
            <a:fld id="{EDADABC9-4EE1-45E1-852B-EA5A9680C135}" type="datetime1">
              <a:rPr lang="de-DE" smtClean="0"/>
              <a:pPr>
                <a:defRPr/>
              </a:pPr>
              <a:t>25.09.2019</a:t>
            </a:fld>
            <a:endParaRPr lang="de-DE"/>
          </a:p>
        </p:txBody>
      </p:sp>
      <p:sp>
        <p:nvSpPr>
          <p:cNvPr id="18" name="Foliennummernplatzhalter 5"/>
          <p:cNvSpPr>
            <a:spLocks noGrp="1"/>
          </p:cNvSpPr>
          <p:nvPr>
            <p:ph type="sldNum" sz="quarter" idx="12"/>
          </p:nvPr>
        </p:nvSpPr>
        <p:spPr>
          <a:xfrm>
            <a:off x="10776520" y="127384"/>
            <a:ext cx="1008112" cy="277283"/>
          </a:xfrm>
        </p:spPr>
        <p:txBody>
          <a:bodyPr/>
          <a:lstStyle>
            <a:lvl1pPr>
              <a:defRPr>
                <a:solidFill>
                  <a:srgbClr val="AB9DDB"/>
                </a:solidFill>
              </a:defRPr>
            </a:lvl1pPr>
          </a:lstStyle>
          <a:p>
            <a:pPr>
              <a:defRPr/>
            </a:pPr>
            <a:fld id="{C0B85308-4B91-4084-B5EB-6B176834447A}" type="slidenum">
              <a:rPr lang="de-DE" smtClean="0"/>
              <a:pPr>
                <a:defRPr/>
              </a:pPr>
              <a:t>‹Nr.›</a:t>
            </a:fld>
            <a:endParaRPr lang="de-DE" dirty="0"/>
          </a:p>
        </p:txBody>
      </p:sp>
      <p:sp>
        <p:nvSpPr>
          <p:cNvPr id="10" name="Inhaltsplatzhalter 2"/>
          <p:cNvSpPr>
            <a:spLocks noGrp="1"/>
          </p:cNvSpPr>
          <p:nvPr>
            <p:ph idx="1"/>
          </p:nvPr>
        </p:nvSpPr>
        <p:spPr>
          <a:xfrm>
            <a:off x="1631504" y="2132856"/>
            <a:ext cx="10513168" cy="4594820"/>
          </a:xfrm>
        </p:spPr>
        <p:txBody>
          <a:bodyPr>
            <a:normAutofit/>
          </a:bodyPr>
          <a:lstStyle>
            <a:lvl1pPr>
              <a:defRPr sz="2400">
                <a:solidFill>
                  <a:srgbClr val="AB9DDB"/>
                </a:solidFill>
              </a:defRPr>
            </a:lvl1pPr>
            <a:lvl2pPr>
              <a:defRPr sz="2400">
                <a:solidFill>
                  <a:srgbClr val="AB9DDB"/>
                </a:solidFill>
              </a:defRPr>
            </a:lvl2pPr>
            <a:lvl3pPr>
              <a:defRPr sz="1600">
                <a:solidFill>
                  <a:srgbClr val="AB9DDB"/>
                </a:solidFill>
              </a:defRPr>
            </a:lvl3pPr>
            <a:lvl4pPr>
              <a:defRPr sz="1600">
                <a:solidFill>
                  <a:srgbClr val="AB9DDB"/>
                </a:solidFill>
              </a:defRPr>
            </a:lvl4pPr>
            <a:lvl5pPr>
              <a:defRPr sz="1600">
                <a:solidFill>
                  <a:srgbClr val="AB9DDB"/>
                </a:solidFill>
              </a:defRPr>
            </a:lvl5p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8" name="Titel 1"/>
          <p:cNvSpPr>
            <a:spLocks noGrp="1"/>
          </p:cNvSpPr>
          <p:nvPr>
            <p:ph type="title"/>
          </p:nvPr>
        </p:nvSpPr>
        <p:spPr>
          <a:xfrm>
            <a:off x="2135560" y="836716"/>
            <a:ext cx="9793088" cy="643979"/>
          </a:xfrm>
        </p:spPr>
        <p:txBody>
          <a:bodyPr>
            <a:noAutofit/>
          </a:bodyPr>
          <a:lstStyle>
            <a:lvl1pPr>
              <a:defRPr sz="2800"/>
            </a:lvl1pPr>
          </a:lstStyle>
          <a:p>
            <a:r>
              <a:rPr lang="de-DE" dirty="0"/>
              <a:t>Titelmasterformat durch Klicken bearbeiten</a:t>
            </a:r>
          </a:p>
        </p:txBody>
      </p:sp>
    </p:spTree>
    <p:extLst>
      <p:ext uri="{BB962C8B-B14F-4D97-AF65-F5344CB8AC3E}">
        <p14:creationId xmlns:p14="http://schemas.microsoft.com/office/powerpoint/2010/main" val="2564764175"/>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8839200" y="274639"/>
            <a:ext cx="2743200" cy="5851525"/>
          </a:xfrm>
        </p:spPr>
        <p:txBody>
          <a:bodyPr vert="eaVert"/>
          <a:lstStyle/>
          <a:p>
            <a:r>
              <a:rPr lang="de-DE"/>
              <a:t>Titel durch Klicken hinzufügen</a:t>
            </a:r>
          </a:p>
        </p:txBody>
      </p:sp>
      <p:sp>
        <p:nvSpPr>
          <p:cNvPr id="3" name="Vertikaler Textplatzhalter 2"/>
          <p:cNvSpPr>
            <a:spLocks noGrp="1"/>
          </p:cNvSpPr>
          <p:nvPr>
            <p:ph type="body" orient="vert" idx="1"/>
          </p:nvPr>
        </p:nvSpPr>
        <p:spPr>
          <a:xfrm>
            <a:off x="609600" y="274639"/>
            <a:ext cx="8026400" cy="5851525"/>
          </a:xfrm>
        </p:spPr>
        <p:txBody>
          <a:bodyPr vert="eaVert"/>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p:cNvSpPr>
            <a:spLocks noGrp="1"/>
          </p:cNvSpPr>
          <p:nvPr>
            <p:ph type="dt" sz="half" idx="10"/>
          </p:nvPr>
        </p:nvSpPr>
        <p:spPr/>
        <p:txBody>
          <a:bodyPr/>
          <a:lstStyle/>
          <a:p>
            <a:fld id="{74B1A315-1DD3-4BB5-B075-12807C00C97A}" type="datetime1">
              <a:rPr lang="de-DE" smtClean="0"/>
              <a:pPr/>
              <a:t>25.09.2019</a:t>
            </a:fld>
            <a:endParaRPr lang="de-DE"/>
          </a:p>
        </p:txBody>
      </p:sp>
      <p:sp>
        <p:nvSpPr>
          <p:cNvPr id="5" name="Fußzeilenplatzhalter 4"/>
          <p:cNvSpPr>
            <a:spLocks noGrp="1"/>
          </p:cNvSpPr>
          <p:nvPr>
            <p:ph type="ftr" sz="quarter" idx="11"/>
          </p:nvPr>
        </p:nvSpPr>
        <p:spPr/>
        <p:txBody>
          <a:bodyPr/>
          <a:lstStyle/>
          <a:p>
            <a:endParaRPr lang="de-DE" dirty="0"/>
          </a:p>
        </p:txBody>
      </p:sp>
      <p:sp>
        <p:nvSpPr>
          <p:cNvPr id="6" name="Foliennummernplatzhalter 5"/>
          <p:cNvSpPr>
            <a:spLocks noGrp="1"/>
          </p:cNvSpPr>
          <p:nvPr>
            <p:ph type="sldNum" sz="quarter" idx="12"/>
          </p:nvPr>
        </p:nvSpPr>
        <p:spPr/>
        <p:txBody>
          <a:bodyPr/>
          <a:lstStyle/>
          <a:p>
            <a:fld id="{6C6AE60A-B69C-4790-82F7-3882EDF23186}" type="slidenum">
              <a:rPr lang="de-DE" smtClean="0"/>
              <a:pPr/>
              <a:t>‹Nr.›</a:t>
            </a:fld>
            <a:endParaRPr lang="de-D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6_Titel und Inhalt">
    <p:spTree>
      <p:nvGrpSpPr>
        <p:cNvPr id="1" name=""/>
        <p:cNvGrpSpPr/>
        <p:nvPr/>
      </p:nvGrpSpPr>
      <p:grpSpPr>
        <a:xfrm>
          <a:off x="0" y="0"/>
          <a:ext cx="0" cy="0"/>
          <a:chOff x="0" y="0"/>
          <a:chExt cx="0" cy="0"/>
        </a:xfrm>
      </p:grpSpPr>
      <p:pic>
        <p:nvPicPr>
          <p:cNvPr id="3" name="Grafik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72" y="20963"/>
            <a:ext cx="12185791" cy="6872555"/>
          </a:xfrm>
          <a:prstGeom prst="rect">
            <a:avLst/>
          </a:prstGeom>
        </p:spPr>
      </p:pic>
      <p:sp>
        <p:nvSpPr>
          <p:cNvPr id="14" name="Titel 1"/>
          <p:cNvSpPr>
            <a:spLocks noGrp="1"/>
          </p:cNvSpPr>
          <p:nvPr>
            <p:ph type="title"/>
          </p:nvPr>
        </p:nvSpPr>
        <p:spPr>
          <a:xfrm>
            <a:off x="2135560" y="836716"/>
            <a:ext cx="9793088" cy="643979"/>
          </a:xfrm>
        </p:spPr>
        <p:txBody>
          <a:bodyPr>
            <a:noAutofit/>
          </a:bodyPr>
          <a:lstStyle>
            <a:lvl1pPr>
              <a:defRPr sz="2800"/>
            </a:lvl1pPr>
          </a:lstStyle>
          <a:p>
            <a:r>
              <a:rPr lang="de-DE" dirty="0"/>
              <a:t>Titelmasterformat durch Klicken bearbeiten</a:t>
            </a:r>
          </a:p>
        </p:txBody>
      </p:sp>
      <p:sp>
        <p:nvSpPr>
          <p:cNvPr id="15" name="Inhaltsplatzhalter 2"/>
          <p:cNvSpPr>
            <a:spLocks noGrp="1"/>
          </p:cNvSpPr>
          <p:nvPr>
            <p:ph idx="1"/>
          </p:nvPr>
        </p:nvSpPr>
        <p:spPr>
          <a:xfrm>
            <a:off x="1631504" y="2132856"/>
            <a:ext cx="10513168" cy="4594820"/>
          </a:xfrm>
        </p:spPr>
        <p:txBody>
          <a:bodyPr>
            <a:normAutofit/>
          </a:bodyPr>
          <a:lstStyle>
            <a:lvl1pPr>
              <a:defRPr sz="2400"/>
            </a:lvl1pPr>
            <a:lvl2pPr>
              <a:defRPr sz="2400"/>
            </a:lvl2pPr>
            <a:lvl3pPr>
              <a:defRPr sz="1600"/>
            </a:lvl3pPr>
            <a:lvl4pPr>
              <a:defRPr sz="1600"/>
            </a:lvl4pPr>
            <a:lvl5pPr>
              <a:defRPr sz="1600"/>
            </a:lvl5p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6" name="Datumsplatzhalter 3"/>
          <p:cNvSpPr>
            <a:spLocks noGrp="1"/>
          </p:cNvSpPr>
          <p:nvPr>
            <p:ph type="dt" sz="half" idx="10"/>
          </p:nvPr>
        </p:nvSpPr>
        <p:spPr>
          <a:xfrm>
            <a:off x="479376" y="127384"/>
            <a:ext cx="1440160" cy="277283"/>
          </a:xfrm>
        </p:spPr>
        <p:txBody>
          <a:bodyPr/>
          <a:lstStyle>
            <a:lvl1pPr>
              <a:defRPr>
                <a:solidFill>
                  <a:srgbClr val="AB9DDB"/>
                </a:solidFill>
              </a:defRPr>
            </a:lvl1pPr>
          </a:lstStyle>
          <a:p>
            <a:pPr>
              <a:defRPr/>
            </a:pPr>
            <a:fld id="{EDADABC9-4EE1-45E1-852B-EA5A9680C135}" type="datetime1">
              <a:rPr lang="de-DE" smtClean="0"/>
              <a:pPr>
                <a:defRPr/>
              </a:pPr>
              <a:t>25.09.2019</a:t>
            </a:fld>
            <a:endParaRPr lang="de-DE"/>
          </a:p>
        </p:txBody>
      </p:sp>
      <p:sp>
        <p:nvSpPr>
          <p:cNvPr id="18" name="Foliennummernplatzhalter 5"/>
          <p:cNvSpPr>
            <a:spLocks noGrp="1"/>
          </p:cNvSpPr>
          <p:nvPr>
            <p:ph type="sldNum" sz="quarter" idx="12"/>
          </p:nvPr>
        </p:nvSpPr>
        <p:spPr>
          <a:xfrm>
            <a:off x="10776520" y="127384"/>
            <a:ext cx="1008112" cy="277283"/>
          </a:xfrm>
        </p:spPr>
        <p:txBody>
          <a:bodyPr/>
          <a:lstStyle>
            <a:lvl1pPr>
              <a:defRPr>
                <a:solidFill>
                  <a:srgbClr val="AB9DDB"/>
                </a:solidFill>
              </a:defRPr>
            </a:lvl1pPr>
          </a:lstStyle>
          <a:p>
            <a:pPr>
              <a:defRPr/>
            </a:pPr>
            <a:fld id="{C0B85308-4B91-4084-B5EB-6B176834447A}" type="slidenum">
              <a:rPr lang="de-DE" smtClean="0"/>
              <a:pPr>
                <a:defRPr/>
              </a:pPr>
              <a:t>‹Nr.›</a:t>
            </a:fld>
            <a:endParaRPr lang="de-DE" dirty="0"/>
          </a:p>
        </p:txBody>
      </p:sp>
      <p:sp>
        <p:nvSpPr>
          <p:cNvPr id="8" name="Rechteck 6"/>
          <p:cNvSpPr/>
          <p:nvPr userDrawn="1"/>
        </p:nvSpPr>
        <p:spPr>
          <a:xfrm>
            <a:off x="1919536" y="127384"/>
            <a:ext cx="8460200" cy="2772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de-DE" sz="1100" dirty="0">
                <a:solidFill>
                  <a:srgbClr val="AB9DDB"/>
                </a:solidFill>
              </a:rPr>
              <a:t>Software</a:t>
            </a:r>
            <a:r>
              <a:rPr lang="de-DE" sz="1100" baseline="0" dirty="0">
                <a:solidFill>
                  <a:srgbClr val="AB9DDB"/>
                </a:solidFill>
              </a:rPr>
              <a:t> </a:t>
            </a:r>
            <a:r>
              <a:rPr lang="de-DE" sz="1100" baseline="0" dirty="0" smtClean="0">
                <a:solidFill>
                  <a:srgbClr val="AB9DDB"/>
                </a:solidFill>
              </a:rPr>
              <a:t>Engineering </a:t>
            </a:r>
            <a:r>
              <a:rPr lang="de-DE" sz="1100" baseline="0" dirty="0" err="1" smtClean="0">
                <a:solidFill>
                  <a:srgbClr val="AB9DDB"/>
                </a:solidFill>
              </a:rPr>
              <a:t>and</a:t>
            </a:r>
            <a:r>
              <a:rPr lang="de-DE" sz="1100" baseline="0" dirty="0" smtClean="0">
                <a:solidFill>
                  <a:srgbClr val="AB9DDB"/>
                </a:solidFill>
              </a:rPr>
              <a:t> </a:t>
            </a:r>
            <a:r>
              <a:rPr lang="de-DE" sz="1100" baseline="0" dirty="0" err="1" smtClean="0">
                <a:solidFill>
                  <a:srgbClr val="AB9DDB"/>
                </a:solidFill>
              </a:rPr>
              <a:t>Programming</a:t>
            </a:r>
            <a:r>
              <a:rPr lang="de-DE" sz="1100" baseline="0" dirty="0" smtClean="0">
                <a:solidFill>
                  <a:srgbClr val="AB9DDB"/>
                </a:solidFill>
              </a:rPr>
              <a:t> Basics </a:t>
            </a:r>
            <a:r>
              <a:rPr lang="de-DE" sz="1100" baseline="0" dirty="0">
                <a:solidFill>
                  <a:srgbClr val="AB9DDB"/>
                </a:solidFill>
              </a:rPr>
              <a:t>– Prof. Dr.-Ing. </a:t>
            </a:r>
            <a:r>
              <a:rPr lang="de-DE" sz="1100" baseline="0" dirty="0" smtClean="0">
                <a:solidFill>
                  <a:srgbClr val="AB9DDB"/>
                </a:solidFill>
              </a:rPr>
              <a:t>Janet </a:t>
            </a:r>
            <a:r>
              <a:rPr lang="de-DE" sz="1100" baseline="0" dirty="0">
                <a:solidFill>
                  <a:srgbClr val="AB9DDB"/>
                </a:solidFill>
              </a:rPr>
              <a:t>Siegmund</a:t>
            </a:r>
            <a:endParaRPr lang="de-DE" sz="1100" dirty="0">
              <a:solidFill>
                <a:srgbClr val="AB9DDB"/>
              </a:solidFill>
            </a:endParaRPr>
          </a:p>
        </p:txBody>
      </p:sp>
    </p:spTree>
    <p:extLst>
      <p:ext uri="{BB962C8B-B14F-4D97-AF65-F5344CB8AC3E}">
        <p14:creationId xmlns:p14="http://schemas.microsoft.com/office/powerpoint/2010/main" val="579242582"/>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7_Titel und Inhalt">
    <p:spTree>
      <p:nvGrpSpPr>
        <p:cNvPr id="1" name=""/>
        <p:cNvGrpSpPr/>
        <p:nvPr/>
      </p:nvGrpSpPr>
      <p:grpSpPr>
        <a:xfrm>
          <a:off x="0" y="0"/>
          <a:ext cx="0" cy="0"/>
          <a:chOff x="0" y="0"/>
          <a:chExt cx="0" cy="0"/>
        </a:xfrm>
      </p:grpSpPr>
      <p:pic>
        <p:nvPicPr>
          <p:cNvPr id="3" name="Grafik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72" y="20963"/>
            <a:ext cx="12185791" cy="6872555"/>
          </a:xfrm>
          <a:prstGeom prst="rect">
            <a:avLst/>
          </a:prstGeom>
        </p:spPr>
      </p:pic>
      <p:pic>
        <p:nvPicPr>
          <p:cNvPr id="9" name="Picture 2"/>
          <p:cNvPicPr>
            <a:picLocks noChangeAspect="1" noChangeArrowheads="1"/>
          </p:cNvPicPr>
          <p:nvPr userDrawn="1"/>
        </p:nvPicPr>
        <p:blipFill>
          <a:blip r:embed="rId3" cstate="print">
            <a:lum bright="82000"/>
          </a:blip>
          <a:stretch>
            <a:fillRect/>
          </a:stretch>
        </p:blipFill>
        <p:spPr bwMode="auto">
          <a:xfrm>
            <a:off x="8693410" y="3573020"/>
            <a:ext cx="3095625" cy="3095625"/>
          </a:xfrm>
          <a:prstGeom prst="rect">
            <a:avLst/>
          </a:prstGeom>
          <a:noFill/>
          <a:ln>
            <a:noFill/>
          </a:ln>
        </p:spPr>
      </p:pic>
      <p:sp>
        <p:nvSpPr>
          <p:cNvPr id="15" name="Inhaltsplatzhalter 2"/>
          <p:cNvSpPr>
            <a:spLocks noGrp="1"/>
          </p:cNvSpPr>
          <p:nvPr>
            <p:ph idx="1"/>
          </p:nvPr>
        </p:nvSpPr>
        <p:spPr>
          <a:xfrm>
            <a:off x="1631504" y="2132856"/>
            <a:ext cx="10513168" cy="4594820"/>
          </a:xfrm>
        </p:spPr>
        <p:txBody>
          <a:bodyPr>
            <a:normAutofit/>
          </a:bodyPr>
          <a:lstStyle>
            <a:lvl1pPr>
              <a:defRPr sz="2400"/>
            </a:lvl1pPr>
            <a:lvl2pPr>
              <a:defRPr sz="2400"/>
            </a:lvl2pPr>
            <a:lvl3pPr>
              <a:defRPr sz="1600"/>
            </a:lvl3pPr>
            <a:lvl4pPr>
              <a:defRPr sz="1600"/>
            </a:lvl4pPr>
            <a:lvl5pPr>
              <a:defRPr sz="1600"/>
            </a:lvl5p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6" name="Datumsplatzhalter 3"/>
          <p:cNvSpPr>
            <a:spLocks noGrp="1"/>
          </p:cNvSpPr>
          <p:nvPr>
            <p:ph type="dt" sz="half" idx="10"/>
          </p:nvPr>
        </p:nvSpPr>
        <p:spPr>
          <a:xfrm>
            <a:off x="479376" y="127384"/>
            <a:ext cx="1440160" cy="277283"/>
          </a:xfrm>
        </p:spPr>
        <p:txBody>
          <a:bodyPr/>
          <a:lstStyle>
            <a:lvl1pPr>
              <a:defRPr>
                <a:solidFill>
                  <a:srgbClr val="AB9DDB"/>
                </a:solidFill>
              </a:defRPr>
            </a:lvl1pPr>
          </a:lstStyle>
          <a:p>
            <a:pPr>
              <a:defRPr/>
            </a:pPr>
            <a:fld id="{EDADABC9-4EE1-45E1-852B-EA5A9680C135}" type="datetime1">
              <a:rPr lang="de-DE" smtClean="0"/>
              <a:pPr>
                <a:defRPr/>
              </a:pPr>
              <a:t>25.09.2019</a:t>
            </a:fld>
            <a:endParaRPr lang="de-DE"/>
          </a:p>
        </p:txBody>
      </p:sp>
      <p:sp>
        <p:nvSpPr>
          <p:cNvPr id="18" name="Foliennummernplatzhalter 5"/>
          <p:cNvSpPr>
            <a:spLocks noGrp="1"/>
          </p:cNvSpPr>
          <p:nvPr>
            <p:ph type="sldNum" sz="quarter" idx="12"/>
          </p:nvPr>
        </p:nvSpPr>
        <p:spPr>
          <a:xfrm>
            <a:off x="10776520" y="127384"/>
            <a:ext cx="1008112" cy="277283"/>
          </a:xfrm>
        </p:spPr>
        <p:txBody>
          <a:bodyPr/>
          <a:lstStyle>
            <a:lvl1pPr>
              <a:defRPr>
                <a:solidFill>
                  <a:srgbClr val="AB9DDB"/>
                </a:solidFill>
              </a:defRPr>
            </a:lvl1pPr>
          </a:lstStyle>
          <a:p>
            <a:pPr>
              <a:defRPr/>
            </a:pPr>
            <a:fld id="{C0B85308-4B91-4084-B5EB-6B176834447A}" type="slidenum">
              <a:rPr lang="de-DE" smtClean="0"/>
              <a:pPr>
                <a:defRPr/>
              </a:pPr>
              <a:t>‹Nr.›</a:t>
            </a:fld>
            <a:endParaRPr lang="de-DE" dirty="0"/>
          </a:p>
        </p:txBody>
      </p:sp>
      <p:sp>
        <p:nvSpPr>
          <p:cNvPr id="8" name="Rechteck 6"/>
          <p:cNvSpPr/>
          <p:nvPr userDrawn="1"/>
        </p:nvSpPr>
        <p:spPr>
          <a:xfrm>
            <a:off x="1919536" y="127384"/>
            <a:ext cx="8460200" cy="2772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de-DE" sz="1100" dirty="0">
                <a:solidFill>
                  <a:srgbClr val="AB9DDB"/>
                </a:solidFill>
              </a:rPr>
              <a:t>Software</a:t>
            </a:r>
            <a:r>
              <a:rPr lang="de-DE" sz="1100" baseline="0" dirty="0">
                <a:solidFill>
                  <a:srgbClr val="AB9DDB"/>
                </a:solidFill>
              </a:rPr>
              <a:t> </a:t>
            </a:r>
            <a:r>
              <a:rPr lang="de-DE" sz="1100" baseline="0" dirty="0" smtClean="0">
                <a:solidFill>
                  <a:srgbClr val="AB9DDB"/>
                </a:solidFill>
              </a:rPr>
              <a:t>Engineering </a:t>
            </a:r>
            <a:r>
              <a:rPr lang="de-DE" sz="1100" baseline="0" dirty="0" err="1" smtClean="0">
                <a:solidFill>
                  <a:srgbClr val="AB9DDB"/>
                </a:solidFill>
              </a:rPr>
              <a:t>and</a:t>
            </a:r>
            <a:r>
              <a:rPr lang="de-DE" sz="1100" baseline="0" dirty="0" smtClean="0">
                <a:solidFill>
                  <a:srgbClr val="AB9DDB"/>
                </a:solidFill>
              </a:rPr>
              <a:t> </a:t>
            </a:r>
            <a:r>
              <a:rPr lang="de-DE" sz="1100" baseline="0" dirty="0" err="1" smtClean="0">
                <a:solidFill>
                  <a:srgbClr val="AB9DDB"/>
                </a:solidFill>
              </a:rPr>
              <a:t>Programming</a:t>
            </a:r>
            <a:r>
              <a:rPr lang="de-DE" sz="1100" baseline="0" dirty="0" smtClean="0">
                <a:solidFill>
                  <a:srgbClr val="AB9DDB"/>
                </a:solidFill>
              </a:rPr>
              <a:t> Basics </a:t>
            </a:r>
            <a:r>
              <a:rPr lang="de-DE" sz="1100" baseline="0" dirty="0">
                <a:solidFill>
                  <a:srgbClr val="AB9DDB"/>
                </a:solidFill>
              </a:rPr>
              <a:t>– Prof. Dr.-Ing. </a:t>
            </a:r>
            <a:r>
              <a:rPr lang="de-DE" sz="1100" baseline="0" dirty="0" smtClean="0">
                <a:solidFill>
                  <a:srgbClr val="AB9DDB"/>
                </a:solidFill>
              </a:rPr>
              <a:t>Janet </a:t>
            </a:r>
            <a:r>
              <a:rPr lang="de-DE" sz="1100" baseline="0" dirty="0">
                <a:solidFill>
                  <a:srgbClr val="AB9DDB"/>
                </a:solidFill>
              </a:rPr>
              <a:t>Siegmund</a:t>
            </a:r>
            <a:endParaRPr lang="de-DE" sz="1100" dirty="0">
              <a:solidFill>
                <a:srgbClr val="AB9DDB"/>
              </a:solidFill>
            </a:endParaRPr>
          </a:p>
        </p:txBody>
      </p:sp>
      <p:sp>
        <p:nvSpPr>
          <p:cNvPr id="10" name="Titel 1"/>
          <p:cNvSpPr>
            <a:spLocks noGrp="1"/>
          </p:cNvSpPr>
          <p:nvPr>
            <p:ph type="title"/>
          </p:nvPr>
        </p:nvSpPr>
        <p:spPr>
          <a:xfrm>
            <a:off x="2135560" y="836716"/>
            <a:ext cx="9793088" cy="643979"/>
          </a:xfrm>
        </p:spPr>
        <p:txBody>
          <a:bodyPr>
            <a:noAutofit/>
          </a:bodyPr>
          <a:lstStyle>
            <a:lvl1pPr>
              <a:defRPr sz="2800"/>
            </a:lvl1pPr>
          </a:lstStyle>
          <a:p>
            <a:r>
              <a:rPr lang="de-DE" dirty="0"/>
              <a:t>Titelmasterformat durch Klicken bearbeiten</a:t>
            </a:r>
          </a:p>
        </p:txBody>
      </p:sp>
    </p:spTree>
    <p:extLst>
      <p:ext uri="{BB962C8B-B14F-4D97-AF65-F5344CB8AC3E}">
        <p14:creationId xmlns:p14="http://schemas.microsoft.com/office/powerpoint/2010/main" val="2010409112"/>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Titel und Inhalt">
    <p:spTree>
      <p:nvGrpSpPr>
        <p:cNvPr id="1" name=""/>
        <p:cNvGrpSpPr/>
        <p:nvPr/>
      </p:nvGrpSpPr>
      <p:grpSpPr>
        <a:xfrm>
          <a:off x="0" y="0"/>
          <a:ext cx="0" cy="0"/>
          <a:chOff x="0" y="0"/>
          <a:chExt cx="0" cy="0"/>
        </a:xfrm>
      </p:grpSpPr>
      <p:pic>
        <p:nvPicPr>
          <p:cNvPr id="2" name="Grafik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584" y="-1"/>
            <a:ext cx="12202583" cy="6882025"/>
          </a:xfrm>
          <a:prstGeom prst="rect">
            <a:avLst/>
          </a:prstGeom>
        </p:spPr>
      </p:pic>
      <p:sp>
        <p:nvSpPr>
          <p:cNvPr id="15" name="Inhaltsplatzhalter 2"/>
          <p:cNvSpPr>
            <a:spLocks noGrp="1"/>
          </p:cNvSpPr>
          <p:nvPr>
            <p:ph idx="1"/>
          </p:nvPr>
        </p:nvSpPr>
        <p:spPr>
          <a:xfrm>
            <a:off x="1631504" y="2132856"/>
            <a:ext cx="10513168" cy="4594820"/>
          </a:xfrm>
        </p:spPr>
        <p:txBody>
          <a:bodyPr>
            <a:normAutofit/>
          </a:bodyPr>
          <a:lstStyle>
            <a:lvl1pPr>
              <a:defRPr sz="2400"/>
            </a:lvl1pPr>
            <a:lvl2pPr>
              <a:defRPr sz="2400"/>
            </a:lvl2pPr>
            <a:lvl3pPr>
              <a:defRPr sz="1600"/>
            </a:lvl3pPr>
            <a:lvl4pPr>
              <a:defRPr sz="1600"/>
            </a:lvl4pPr>
            <a:lvl5pPr>
              <a:defRPr sz="1600"/>
            </a:lvl5p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6" name="Datumsplatzhalter 3"/>
          <p:cNvSpPr>
            <a:spLocks noGrp="1"/>
          </p:cNvSpPr>
          <p:nvPr>
            <p:ph type="dt" sz="half" idx="10"/>
          </p:nvPr>
        </p:nvSpPr>
        <p:spPr>
          <a:xfrm>
            <a:off x="479376" y="127384"/>
            <a:ext cx="1440160" cy="277283"/>
          </a:xfrm>
        </p:spPr>
        <p:txBody>
          <a:bodyPr/>
          <a:lstStyle>
            <a:lvl1pPr>
              <a:defRPr>
                <a:solidFill>
                  <a:srgbClr val="AB9DDB"/>
                </a:solidFill>
              </a:defRPr>
            </a:lvl1pPr>
          </a:lstStyle>
          <a:p>
            <a:pPr>
              <a:defRPr/>
            </a:pPr>
            <a:fld id="{EDADABC9-4EE1-45E1-852B-EA5A9680C135}" type="datetime1">
              <a:rPr lang="de-DE" smtClean="0"/>
              <a:pPr>
                <a:defRPr/>
              </a:pPr>
              <a:t>25.09.2019</a:t>
            </a:fld>
            <a:endParaRPr lang="de-DE"/>
          </a:p>
        </p:txBody>
      </p:sp>
      <p:sp>
        <p:nvSpPr>
          <p:cNvPr id="18" name="Foliennummernplatzhalter 5"/>
          <p:cNvSpPr>
            <a:spLocks noGrp="1"/>
          </p:cNvSpPr>
          <p:nvPr>
            <p:ph type="sldNum" sz="quarter" idx="12"/>
          </p:nvPr>
        </p:nvSpPr>
        <p:spPr>
          <a:xfrm>
            <a:off x="10776520" y="127384"/>
            <a:ext cx="1008112" cy="277283"/>
          </a:xfrm>
        </p:spPr>
        <p:txBody>
          <a:bodyPr/>
          <a:lstStyle>
            <a:lvl1pPr>
              <a:defRPr>
                <a:solidFill>
                  <a:srgbClr val="AB9DDB"/>
                </a:solidFill>
              </a:defRPr>
            </a:lvl1pPr>
          </a:lstStyle>
          <a:p>
            <a:pPr>
              <a:defRPr/>
            </a:pPr>
            <a:fld id="{C0B85308-4B91-4084-B5EB-6B176834447A}" type="slidenum">
              <a:rPr lang="de-DE" smtClean="0"/>
              <a:pPr>
                <a:defRPr/>
              </a:pPr>
              <a:t>‹Nr.›</a:t>
            </a:fld>
            <a:endParaRPr lang="de-DE" dirty="0"/>
          </a:p>
        </p:txBody>
      </p:sp>
      <p:sp>
        <p:nvSpPr>
          <p:cNvPr id="8" name="Rechteck 6"/>
          <p:cNvSpPr/>
          <p:nvPr userDrawn="1"/>
        </p:nvSpPr>
        <p:spPr>
          <a:xfrm>
            <a:off x="1919536" y="127384"/>
            <a:ext cx="8460200" cy="2772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de-DE" sz="1100" dirty="0">
                <a:solidFill>
                  <a:srgbClr val="AB9DDB"/>
                </a:solidFill>
              </a:rPr>
              <a:t>Software</a:t>
            </a:r>
            <a:r>
              <a:rPr lang="de-DE" sz="1100" baseline="0" dirty="0">
                <a:solidFill>
                  <a:srgbClr val="AB9DDB"/>
                </a:solidFill>
              </a:rPr>
              <a:t> </a:t>
            </a:r>
            <a:r>
              <a:rPr lang="de-DE" sz="1100" baseline="0" dirty="0" smtClean="0">
                <a:solidFill>
                  <a:srgbClr val="AB9DDB"/>
                </a:solidFill>
              </a:rPr>
              <a:t>Engineering </a:t>
            </a:r>
            <a:r>
              <a:rPr lang="de-DE" sz="1100" baseline="0" dirty="0" err="1" smtClean="0">
                <a:solidFill>
                  <a:srgbClr val="AB9DDB"/>
                </a:solidFill>
              </a:rPr>
              <a:t>and</a:t>
            </a:r>
            <a:r>
              <a:rPr lang="de-DE" sz="1100" baseline="0" dirty="0" smtClean="0">
                <a:solidFill>
                  <a:srgbClr val="AB9DDB"/>
                </a:solidFill>
              </a:rPr>
              <a:t> </a:t>
            </a:r>
            <a:r>
              <a:rPr lang="de-DE" sz="1100" baseline="0" dirty="0" err="1" smtClean="0">
                <a:solidFill>
                  <a:srgbClr val="AB9DDB"/>
                </a:solidFill>
              </a:rPr>
              <a:t>Programming</a:t>
            </a:r>
            <a:r>
              <a:rPr lang="de-DE" sz="1100" baseline="0" dirty="0" smtClean="0">
                <a:solidFill>
                  <a:srgbClr val="AB9DDB"/>
                </a:solidFill>
              </a:rPr>
              <a:t> Basics </a:t>
            </a:r>
            <a:r>
              <a:rPr lang="de-DE" sz="1100" baseline="0" dirty="0">
                <a:solidFill>
                  <a:srgbClr val="AB9DDB"/>
                </a:solidFill>
              </a:rPr>
              <a:t>– Prof. Dr.-Ing. </a:t>
            </a:r>
            <a:r>
              <a:rPr lang="de-DE" sz="1100" baseline="0" dirty="0" smtClean="0">
                <a:solidFill>
                  <a:srgbClr val="AB9DDB"/>
                </a:solidFill>
              </a:rPr>
              <a:t>Janet </a:t>
            </a:r>
            <a:r>
              <a:rPr lang="de-DE" sz="1100" baseline="0" dirty="0">
                <a:solidFill>
                  <a:srgbClr val="AB9DDB"/>
                </a:solidFill>
              </a:rPr>
              <a:t>Siegmund</a:t>
            </a:r>
            <a:endParaRPr lang="de-DE" sz="1100" dirty="0">
              <a:solidFill>
                <a:srgbClr val="AB9DDB"/>
              </a:solidFill>
            </a:endParaRPr>
          </a:p>
        </p:txBody>
      </p:sp>
      <p:sp>
        <p:nvSpPr>
          <p:cNvPr id="10" name="Titel 1"/>
          <p:cNvSpPr>
            <a:spLocks noGrp="1"/>
          </p:cNvSpPr>
          <p:nvPr>
            <p:ph type="title"/>
          </p:nvPr>
        </p:nvSpPr>
        <p:spPr>
          <a:xfrm>
            <a:off x="2135560" y="836716"/>
            <a:ext cx="9793088" cy="643979"/>
          </a:xfrm>
        </p:spPr>
        <p:txBody>
          <a:bodyPr>
            <a:noAutofit/>
          </a:bodyPr>
          <a:lstStyle>
            <a:lvl1pPr>
              <a:defRPr sz="2800"/>
            </a:lvl1pPr>
          </a:lstStyle>
          <a:p>
            <a:r>
              <a:rPr lang="de-DE" dirty="0"/>
              <a:t>Titelmasterformat durch Klicken bearbeiten</a:t>
            </a:r>
          </a:p>
        </p:txBody>
      </p:sp>
      <p:pic>
        <p:nvPicPr>
          <p:cNvPr id="11" name="Picture 2" descr="http://blogs.cornell.edu/glp-ial23/files/2014/05/murmeltier-popup-1vv41vb.jpg"/>
          <p:cNvPicPr>
            <a:picLocks noChangeAspect="1" noChangeArrowheads="1"/>
          </p:cNvPicPr>
          <p:nvPr userDrawn="1"/>
        </p:nvPicPr>
        <p:blipFill>
          <a:blip r:embed="rId3" cstate="print">
            <a:extLst/>
          </a:blip>
          <a:srcRect/>
          <a:stretch>
            <a:fillRect/>
          </a:stretch>
        </p:blipFill>
        <p:spPr bwMode="auto">
          <a:xfrm>
            <a:off x="9900085" y="5307726"/>
            <a:ext cx="1512167" cy="1008112"/>
          </a:xfrm>
          <a:prstGeom prst="rect">
            <a:avLst/>
          </a:prstGeom>
          <a:ln>
            <a:noFill/>
          </a:ln>
          <a:effectLst>
            <a:softEdge rad="112500"/>
          </a:effectLst>
          <a:extLst/>
        </p:spPr>
      </p:pic>
    </p:spTree>
    <p:extLst>
      <p:ext uri="{BB962C8B-B14F-4D97-AF65-F5344CB8AC3E}">
        <p14:creationId xmlns:p14="http://schemas.microsoft.com/office/powerpoint/2010/main" val="187836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Titel und Inhalt">
    <p:spTree>
      <p:nvGrpSpPr>
        <p:cNvPr id="1" name=""/>
        <p:cNvGrpSpPr/>
        <p:nvPr/>
      </p:nvGrpSpPr>
      <p:grpSpPr>
        <a:xfrm>
          <a:off x="0" y="0"/>
          <a:ext cx="0" cy="0"/>
          <a:chOff x="0" y="0"/>
          <a:chExt cx="0" cy="0"/>
        </a:xfrm>
      </p:grpSpPr>
      <p:sp>
        <p:nvSpPr>
          <p:cNvPr id="12" name="Rechteck 6"/>
          <p:cNvSpPr/>
          <p:nvPr userDrawn="1"/>
        </p:nvSpPr>
        <p:spPr>
          <a:xfrm>
            <a:off x="0" y="6727826"/>
            <a:ext cx="12192000" cy="13017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de-DE" sz="1100" dirty="0">
                <a:solidFill>
                  <a:schemeClr val="bg1">
                    <a:lumMod val="95000"/>
                  </a:schemeClr>
                </a:solidFill>
              </a:rPr>
              <a:t>Software</a:t>
            </a:r>
            <a:r>
              <a:rPr lang="de-DE" sz="1100" baseline="0" dirty="0">
                <a:solidFill>
                  <a:schemeClr val="bg1">
                    <a:lumMod val="95000"/>
                  </a:schemeClr>
                </a:solidFill>
              </a:rPr>
              <a:t> Engineering – Prof. Dr.-Ing. Norbert Siegmund</a:t>
            </a:r>
            <a:endParaRPr lang="de-DE" sz="1100" dirty="0">
              <a:solidFill>
                <a:schemeClr val="bg1">
                  <a:lumMod val="95000"/>
                </a:schemeClr>
              </a:solidFill>
            </a:endParaRPr>
          </a:p>
        </p:txBody>
      </p:sp>
      <p:cxnSp>
        <p:nvCxnSpPr>
          <p:cNvPr id="13" name="Gerade Verbindung 8"/>
          <p:cNvCxnSpPr/>
          <p:nvPr userDrawn="1"/>
        </p:nvCxnSpPr>
        <p:spPr>
          <a:xfrm>
            <a:off x="1" y="1484313"/>
            <a:ext cx="12240684" cy="0"/>
          </a:xfrm>
          <a:prstGeom prst="line">
            <a:avLst/>
          </a:prstGeom>
          <a:ln/>
        </p:spPr>
        <p:style>
          <a:lnRef idx="1">
            <a:schemeClr val="accent1"/>
          </a:lnRef>
          <a:fillRef idx="0">
            <a:schemeClr val="accent1"/>
          </a:fillRef>
          <a:effectRef idx="0">
            <a:schemeClr val="accent1"/>
          </a:effectRef>
          <a:fontRef idx="minor">
            <a:schemeClr val="tx1"/>
          </a:fontRef>
        </p:style>
      </p:cxnSp>
      <p:sp>
        <p:nvSpPr>
          <p:cNvPr id="14" name="Titel 1"/>
          <p:cNvSpPr>
            <a:spLocks noGrp="1"/>
          </p:cNvSpPr>
          <p:nvPr>
            <p:ph type="title"/>
          </p:nvPr>
        </p:nvSpPr>
        <p:spPr>
          <a:xfrm>
            <a:off x="609600" y="274638"/>
            <a:ext cx="10972800" cy="1143000"/>
          </a:xfrm>
        </p:spPr>
        <p:txBody>
          <a:bodyPr>
            <a:noAutofit/>
          </a:bodyPr>
          <a:lstStyle>
            <a:lvl1pPr>
              <a:defRPr sz="4000"/>
            </a:lvl1pPr>
          </a:lstStyle>
          <a:p>
            <a:r>
              <a:rPr lang="de-DE" dirty="0"/>
              <a:t>Titelmasterformat durch Klicken bearbeiten</a:t>
            </a:r>
          </a:p>
        </p:txBody>
      </p:sp>
      <p:sp>
        <p:nvSpPr>
          <p:cNvPr id="15" name="Inhaltsplatzhalter 2"/>
          <p:cNvSpPr>
            <a:spLocks noGrp="1"/>
          </p:cNvSpPr>
          <p:nvPr>
            <p:ph idx="1"/>
          </p:nvPr>
        </p:nvSpPr>
        <p:spPr>
          <a:xfrm>
            <a:off x="609600" y="1600200"/>
            <a:ext cx="11535072" cy="5127476"/>
          </a:xfrm>
        </p:spPr>
        <p:txBody>
          <a:bodyPr>
            <a:normAutofit/>
          </a:bodyPr>
          <a:lstStyle>
            <a:lvl1pPr>
              <a:defRPr sz="2600"/>
            </a:lvl1pPr>
            <a:lvl2pPr>
              <a:defRPr sz="2400"/>
            </a:lvl2pPr>
            <a:lvl3pPr>
              <a:defRPr sz="2000"/>
            </a:lvl3pPr>
            <a:lvl4pPr>
              <a:defRPr sz="1800"/>
            </a:lvl4pPr>
            <a:lvl5pPr>
              <a:defRPr sz="1800"/>
            </a:lvl5p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6" name="Datumsplatzhalter 3"/>
          <p:cNvSpPr>
            <a:spLocks noGrp="1"/>
          </p:cNvSpPr>
          <p:nvPr>
            <p:ph type="dt" sz="half" idx="10"/>
          </p:nvPr>
        </p:nvSpPr>
        <p:spPr>
          <a:xfrm>
            <a:off x="609600" y="6356351"/>
            <a:ext cx="2844800" cy="365125"/>
          </a:xfrm>
        </p:spPr>
        <p:txBody>
          <a:bodyPr/>
          <a:lstStyle>
            <a:lvl1pPr>
              <a:defRPr/>
            </a:lvl1pPr>
          </a:lstStyle>
          <a:p>
            <a:pPr>
              <a:defRPr/>
            </a:pPr>
            <a:fld id="{EDADABC9-4EE1-45E1-852B-EA5A9680C135}" type="datetime1">
              <a:rPr lang="de-DE"/>
              <a:pPr>
                <a:defRPr/>
              </a:pPr>
              <a:t>25.09.2019</a:t>
            </a:fld>
            <a:endParaRPr lang="de-DE"/>
          </a:p>
        </p:txBody>
      </p:sp>
      <p:sp>
        <p:nvSpPr>
          <p:cNvPr id="18" name="Foliennummernplatzhalter 5"/>
          <p:cNvSpPr>
            <a:spLocks noGrp="1"/>
          </p:cNvSpPr>
          <p:nvPr>
            <p:ph type="sldNum" sz="quarter" idx="12"/>
          </p:nvPr>
        </p:nvSpPr>
        <p:spPr>
          <a:xfrm>
            <a:off x="9336617" y="6613526"/>
            <a:ext cx="2844800" cy="365125"/>
          </a:xfrm>
        </p:spPr>
        <p:txBody>
          <a:bodyPr/>
          <a:lstStyle>
            <a:lvl1pPr>
              <a:defRPr/>
            </a:lvl1pPr>
          </a:lstStyle>
          <a:p>
            <a:pPr>
              <a:defRPr/>
            </a:pPr>
            <a:fld id="{C0B85308-4B91-4084-B5EB-6B176834447A}" type="slidenum">
              <a:rPr lang="de-DE"/>
              <a:pPr>
                <a:defRPr/>
              </a:pPr>
              <a:t>‹Nr.›</a:t>
            </a:fld>
            <a:endParaRPr lang="de-D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Titel und Inhalt">
    <p:bg>
      <p:bgPr>
        <a:solidFill>
          <a:srgbClr val="D9D5C7"/>
        </a:solidFill>
        <a:effectLst/>
      </p:bgPr>
    </p:bg>
    <p:spTree>
      <p:nvGrpSpPr>
        <p:cNvPr id="1" name=""/>
        <p:cNvGrpSpPr/>
        <p:nvPr/>
      </p:nvGrpSpPr>
      <p:grpSpPr>
        <a:xfrm>
          <a:off x="0" y="0"/>
          <a:ext cx="0" cy="0"/>
          <a:chOff x="0" y="0"/>
          <a:chExt cx="0" cy="0"/>
        </a:xfrm>
      </p:grpSpPr>
      <p:sp>
        <p:nvSpPr>
          <p:cNvPr id="9" name="Rechteck 6"/>
          <p:cNvSpPr/>
          <p:nvPr userDrawn="1"/>
        </p:nvSpPr>
        <p:spPr>
          <a:xfrm>
            <a:off x="0" y="6727826"/>
            <a:ext cx="12192000" cy="13017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de-DE" sz="1800"/>
          </a:p>
        </p:txBody>
      </p:sp>
      <p:cxnSp>
        <p:nvCxnSpPr>
          <p:cNvPr id="11" name="Gerade Verbindung 8"/>
          <p:cNvCxnSpPr/>
          <p:nvPr userDrawn="1"/>
        </p:nvCxnSpPr>
        <p:spPr>
          <a:xfrm>
            <a:off x="1" y="1484313"/>
            <a:ext cx="12240684"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Titel 1"/>
          <p:cNvSpPr>
            <a:spLocks noGrp="1"/>
          </p:cNvSpPr>
          <p:nvPr>
            <p:ph type="title"/>
          </p:nvPr>
        </p:nvSpPr>
        <p:spPr>
          <a:xfrm>
            <a:off x="609600" y="274638"/>
            <a:ext cx="10972800" cy="1143000"/>
          </a:xfrm>
        </p:spPr>
        <p:txBody>
          <a:bodyPr>
            <a:noAutofit/>
          </a:bodyPr>
          <a:lstStyle>
            <a:lvl1pPr>
              <a:defRPr sz="4000"/>
            </a:lvl1pPr>
          </a:lstStyle>
          <a:p>
            <a:r>
              <a:rPr lang="de-DE" dirty="0"/>
              <a:t>Titelmasterformat durch Klicken bearbeiten</a:t>
            </a:r>
          </a:p>
        </p:txBody>
      </p:sp>
      <p:sp>
        <p:nvSpPr>
          <p:cNvPr id="13" name="Inhaltsplatzhalter 2"/>
          <p:cNvSpPr>
            <a:spLocks noGrp="1"/>
          </p:cNvSpPr>
          <p:nvPr>
            <p:ph idx="1"/>
          </p:nvPr>
        </p:nvSpPr>
        <p:spPr>
          <a:xfrm>
            <a:off x="609600" y="1600200"/>
            <a:ext cx="11535072" cy="5127476"/>
          </a:xfrm>
        </p:spPr>
        <p:txBody>
          <a:bodyPr>
            <a:normAutofit/>
          </a:bodyPr>
          <a:lstStyle>
            <a:lvl1pPr>
              <a:defRPr sz="2600"/>
            </a:lvl1pPr>
            <a:lvl2pPr>
              <a:defRPr sz="2400"/>
            </a:lvl2pPr>
            <a:lvl3pPr>
              <a:defRPr sz="2000"/>
            </a:lvl3pPr>
            <a:lvl4pPr>
              <a:defRPr sz="1800"/>
            </a:lvl4pPr>
            <a:lvl5pPr>
              <a:defRPr sz="1800"/>
            </a:lvl5p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4" name="Datumsplatzhalter 3"/>
          <p:cNvSpPr>
            <a:spLocks noGrp="1"/>
          </p:cNvSpPr>
          <p:nvPr>
            <p:ph type="dt" sz="half" idx="10"/>
          </p:nvPr>
        </p:nvSpPr>
        <p:spPr>
          <a:xfrm>
            <a:off x="609600" y="6356351"/>
            <a:ext cx="2844800" cy="365125"/>
          </a:xfrm>
        </p:spPr>
        <p:txBody>
          <a:bodyPr/>
          <a:lstStyle>
            <a:lvl1pPr>
              <a:defRPr/>
            </a:lvl1pPr>
          </a:lstStyle>
          <a:p>
            <a:pPr>
              <a:defRPr/>
            </a:pPr>
            <a:fld id="{EDADABC9-4EE1-45E1-852B-EA5A9680C135}" type="datetime1">
              <a:rPr lang="de-DE"/>
              <a:pPr>
                <a:defRPr/>
              </a:pPr>
              <a:t>25.09.2019</a:t>
            </a:fld>
            <a:endParaRPr lang="de-DE"/>
          </a:p>
        </p:txBody>
      </p:sp>
      <p:sp>
        <p:nvSpPr>
          <p:cNvPr id="15" name="Fußzeilenplatzhalter 4"/>
          <p:cNvSpPr>
            <a:spLocks noGrp="1"/>
          </p:cNvSpPr>
          <p:nvPr>
            <p:ph type="ftr" sz="quarter" idx="11"/>
          </p:nvPr>
        </p:nvSpPr>
        <p:spPr>
          <a:xfrm>
            <a:off x="4165600" y="6356351"/>
            <a:ext cx="3860800" cy="365125"/>
          </a:xfrm>
        </p:spPr>
        <p:txBody>
          <a:bodyPr/>
          <a:lstStyle>
            <a:lvl1pPr>
              <a:defRPr/>
            </a:lvl1pPr>
          </a:lstStyle>
          <a:p>
            <a:pPr>
              <a:defRPr/>
            </a:pPr>
            <a:endParaRPr lang="de-DE" dirty="0"/>
          </a:p>
        </p:txBody>
      </p:sp>
      <p:sp>
        <p:nvSpPr>
          <p:cNvPr id="16" name="Foliennummernplatzhalter 5"/>
          <p:cNvSpPr>
            <a:spLocks noGrp="1"/>
          </p:cNvSpPr>
          <p:nvPr>
            <p:ph type="sldNum" sz="quarter" idx="12"/>
          </p:nvPr>
        </p:nvSpPr>
        <p:spPr>
          <a:xfrm>
            <a:off x="9336617" y="6613526"/>
            <a:ext cx="2844800" cy="365125"/>
          </a:xfrm>
        </p:spPr>
        <p:txBody>
          <a:bodyPr/>
          <a:lstStyle>
            <a:lvl1pPr>
              <a:defRPr/>
            </a:lvl1pPr>
          </a:lstStyle>
          <a:p>
            <a:pPr>
              <a:defRPr/>
            </a:pPr>
            <a:fld id="{C0B85308-4B91-4084-B5EB-6B176834447A}" type="slidenum">
              <a:rPr lang="de-DE"/>
              <a:pPr>
                <a:defRPr/>
              </a:pPr>
              <a:t>‹Nr.›</a:t>
            </a:fld>
            <a:endParaRPr lang="de-D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p:cNvSpPr>
            <a:spLocks noGrp="1"/>
          </p:cNvSpPr>
          <p:nvPr>
            <p:ph type="ctrTitle"/>
          </p:nvPr>
        </p:nvSpPr>
        <p:spPr>
          <a:xfrm>
            <a:off x="914400" y="2130426"/>
            <a:ext cx="10363200" cy="1470025"/>
          </a:xfrm>
        </p:spPr>
        <p:txBody>
          <a:bodyPr/>
          <a:lstStyle/>
          <a:p>
            <a:r>
              <a:rPr lang="de-DE"/>
              <a:t>Titelmasterformat durch Klicken bearbeiten</a:t>
            </a:r>
          </a:p>
        </p:txBody>
      </p:sp>
      <p:sp>
        <p:nvSpPr>
          <p:cNvPr id="3" name="Untertitel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a:t>Formatvorlage des Untertitelmasters durch Klicken bearbeiten</a:t>
            </a:r>
          </a:p>
        </p:txBody>
      </p:sp>
      <p:sp>
        <p:nvSpPr>
          <p:cNvPr id="4" name="Datumsplatzhalter 3"/>
          <p:cNvSpPr>
            <a:spLocks noGrp="1"/>
          </p:cNvSpPr>
          <p:nvPr>
            <p:ph type="dt" sz="half" idx="10"/>
          </p:nvPr>
        </p:nvSpPr>
        <p:spPr/>
        <p:txBody>
          <a:bodyPr/>
          <a:lstStyle/>
          <a:p>
            <a:fld id="{8ED9AD4C-DE48-417D-AF90-F70CB918CEDE}" type="datetime1">
              <a:rPr lang="de-DE" smtClean="0"/>
              <a:pPr/>
              <a:t>25.09.2019</a:t>
            </a:fld>
            <a:endParaRPr lang="de-DE"/>
          </a:p>
        </p:txBody>
      </p:sp>
      <p:sp>
        <p:nvSpPr>
          <p:cNvPr id="5" name="Fußzeilenplatzhalter 4"/>
          <p:cNvSpPr>
            <a:spLocks noGrp="1"/>
          </p:cNvSpPr>
          <p:nvPr>
            <p:ph type="ftr" sz="quarter" idx="11"/>
          </p:nvPr>
        </p:nvSpPr>
        <p:spPr/>
        <p:txBody>
          <a:bodyPr/>
          <a:lstStyle/>
          <a:p>
            <a:endParaRPr lang="de-DE" dirty="0"/>
          </a:p>
        </p:txBody>
      </p:sp>
      <p:sp>
        <p:nvSpPr>
          <p:cNvPr id="6" name="Foliennummernplatzhalter 5"/>
          <p:cNvSpPr>
            <a:spLocks noGrp="1"/>
          </p:cNvSpPr>
          <p:nvPr>
            <p:ph type="sldNum" sz="quarter" idx="12"/>
          </p:nvPr>
        </p:nvSpPr>
        <p:spPr/>
        <p:txBody>
          <a:bodyPr/>
          <a:lstStyle/>
          <a:p>
            <a:fld id="{6C6AE60A-B69C-4790-82F7-3882EDF23186}" type="slidenum">
              <a:rPr lang="de-DE" smtClean="0"/>
              <a:pPr/>
              <a:t>‹Nr.›</a:t>
            </a:fld>
            <a:endParaRPr lang="de-D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Inhaltsplatzhalter 2"/>
          <p:cNvSpPr>
            <a:spLocks noGrp="1"/>
          </p:cNvSpPr>
          <p:nvPr>
            <p:ph idx="1"/>
          </p:nvPr>
        </p:nvSpPr>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p:cNvSpPr>
            <a:spLocks noGrp="1"/>
          </p:cNvSpPr>
          <p:nvPr>
            <p:ph type="dt" sz="half" idx="10"/>
          </p:nvPr>
        </p:nvSpPr>
        <p:spPr/>
        <p:txBody>
          <a:bodyPr/>
          <a:lstStyle/>
          <a:p>
            <a:fld id="{9C146F83-64D8-47E3-B062-6F06D7DBCF36}" type="datetime1">
              <a:rPr lang="de-DE" smtClean="0"/>
              <a:pPr/>
              <a:t>25.09.2019</a:t>
            </a:fld>
            <a:endParaRPr lang="de-DE"/>
          </a:p>
        </p:txBody>
      </p:sp>
      <p:sp>
        <p:nvSpPr>
          <p:cNvPr id="5" name="Fußzeilenplatzhalter 4"/>
          <p:cNvSpPr>
            <a:spLocks noGrp="1"/>
          </p:cNvSpPr>
          <p:nvPr>
            <p:ph type="ftr" sz="quarter" idx="11"/>
          </p:nvPr>
        </p:nvSpPr>
        <p:spPr/>
        <p:txBody>
          <a:bodyPr/>
          <a:lstStyle/>
          <a:p>
            <a:endParaRPr lang="de-DE" dirty="0"/>
          </a:p>
        </p:txBody>
      </p:sp>
      <p:sp>
        <p:nvSpPr>
          <p:cNvPr id="6" name="Foliennummernplatzhalter 5"/>
          <p:cNvSpPr>
            <a:spLocks noGrp="1"/>
          </p:cNvSpPr>
          <p:nvPr>
            <p:ph type="sldNum" sz="quarter" idx="12"/>
          </p:nvPr>
        </p:nvSpPr>
        <p:spPr/>
        <p:txBody>
          <a:bodyPr/>
          <a:lstStyle/>
          <a:p>
            <a:fld id="{6C6AE60A-B69C-4790-82F7-3882EDF23186}" type="slidenum">
              <a:rPr lang="de-DE" smtClean="0"/>
              <a:pPr/>
              <a:t>‹Nr.›</a:t>
            </a:fld>
            <a:endParaRPr lang="de-DE"/>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de-DE"/>
              <a:t>Titelmasterformat durch Klicken bearbeiten</a:t>
            </a:r>
          </a:p>
        </p:txBody>
      </p:sp>
      <p:sp>
        <p:nvSpPr>
          <p:cNvPr id="3" name="Textplatzhalt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8DF6E00-7FA7-4AC3-B102-4FFC23C8CF01}" type="datetime1">
              <a:rPr lang="de-DE" smtClean="0"/>
              <a:pPr/>
              <a:t>25.09.2019</a:t>
            </a:fld>
            <a:endParaRPr lang="de-DE"/>
          </a:p>
        </p:txBody>
      </p:sp>
      <p:sp>
        <p:nvSpPr>
          <p:cNvPr id="5" name="Fußzeilenplatzhalt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DE" dirty="0"/>
          </a:p>
        </p:txBody>
      </p:sp>
      <p:sp>
        <p:nvSpPr>
          <p:cNvPr id="6" name="Foliennummernplatzhalt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C6AE60A-B69C-4790-82F7-3882EDF23186}" type="slidenum">
              <a:rPr lang="de-DE" smtClean="0"/>
              <a:pPr/>
              <a:t>‹Nr.›</a:t>
            </a:fld>
            <a:endParaRPr lang="de-DE"/>
          </a:p>
        </p:txBody>
      </p:sp>
    </p:spTree>
  </p:cSld>
  <p:clrMap bg1="lt1" tx1="dk1" bg2="lt2" tx2="dk2" accent1="accent1" accent2="accent2" accent3="accent3" accent4="accent4" accent5="accent5" accent6="accent6" hlink="hlink" folHlink="folHlink"/>
  <p:sldLayoutIdLst>
    <p:sldLayoutId id="2147483660" r:id="rId1"/>
    <p:sldLayoutId id="2147483667" r:id="rId2"/>
    <p:sldLayoutId id="2147483668" r:id="rId3"/>
    <p:sldLayoutId id="2147483669" r:id="rId4"/>
    <p:sldLayoutId id="2147483670" r:id="rId5"/>
    <p:sldLayoutId id="2147483664" r:id="rId6"/>
    <p:sldLayoutId id="2147483663" r:id="rId7"/>
    <p:sldLayoutId id="2147483649" r:id="rId8"/>
    <p:sldLayoutId id="2147483650" r:id="rId9"/>
    <p:sldLayoutId id="2147483651" r:id="rId10"/>
    <p:sldLayoutId id="2147483652" r:id="rId11"/>
    <p:sldLayoutId id="2147483665" r:id="rId12"/>
    <p:sldLayoutId id="2147483653" r:id="rId13"/>
    <p:sldLayoutId id="2147483666" r:id="rId14"/>
    <p:sldLayoutId id="2147483654" r:id="rId15"/>
    <p:sldLayoutId id="2147483655" r:id="rId16"/>
    <p:sldLayoutId id="2147483656" r:id="rId17"/>
    <p:sldLayoutId id="2147483657" r:id="rId18"/>
    <p:sldLayoutId id="2147483658" r:id="rId19"/>
    <p:sldLayoutId id="2147483659" r:id="rId20"/>
  </p:sldLayoutIdLst>
  <p:hf hd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hyperlink" Target="https://www.ima.umn.edu/~arnold/disasters/ariane.html"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cr4.globalspec.com/blogentry/19025/Failure-of-the-Therac-25-Medical-Linear-Accelerator" TargetMode="External"/><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13.png"/><Relationship Id="rId4" Type="http://schemas.openxmlformats.org/officeDocument/2006/relationships/hyperlink" Target="https://hackaday.com/2015/10/26/killed-by-a-machine-the-therac-25/"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hyperlink" Target="https://en.wikipedia.org/wiki/Apollo_11#Lunar_descent" TargetMode="External"/></Relationships>
</file>

<file path=ppt/slides/_rels/slide15.xml.rels><?xml version="1.0" encoding="UTF-8" standalone="yes"?>
<Relationships xmlns="http://schemas.openxmlformats.org/package/2006/relationships"><Relationship Id="rId3" Type="http://schemas.openxmlformats.org/officeDocument/2006/relationships/hyperlink" Target="https://www.edn.com/electronics-blogs/edn-moments/4418667/Mariner-1-destroyed-due-to-code-error--July-22--1962" TargetMode="External"/><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15.png"/><Relationship Id="rId4" Type="http://schemas.openxmlformats.org/officeDocument/2006/relationships/hyperlink" Target="http://nssdc.gsfc.nasa.gov/nmc/spacecraftDisplay.do?id=MARIN1" TargetMode="External"/></Relationships>
</file>

<file path=ppt/slides/_rels/slide16.xml.rels><?xml version="1.0" encoding="UTF-8" standalone="yes"?>
<Relationships xmlns="http://schemas.openxmlformats.org/package/2006/relationships"><Relationship Id="rId3" Type="http://schemas.openxmlformats.org/officeDocument/2006/relationships/hyperlink" Target="https://en.wikipedia.org/wiki/Morris_worm#/media/File:Morris_Worm.jpg" TargetMode="External"/><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17.jpeg"/><Relationship Id="rId4" Type="http://schemas.openxmlformats.org/officeDocument/2006/relationships/image" Target="../media/image16.jpg"/></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hyperlink" Target="https://en.wikipedia.org/wiki/Mars_Climate_Orbiter"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hyperlink" Target="https://en.wikipedia.org/wiki/Mars_Polar_Lander"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hyperlink" Target="https://en.wikipedia.org/wiki/MIM-104_Patriot"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hyperlink" Target="http://www.phworld.org/history/attcrash.htm" TargetMode="External"/><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image" Target="../media/image21.png"/><Relationship Id="rId4" Type="http://schemas.openxmlformats.org/officeDocument/2006/relationships/hyperlink" Target="http://www.att.com/gen/press-room?pid=6158&amp;cat=46&amp;u=484" TargetMode="External"/></Relationships>
</file>

<file path=ppt/slides/_rels/slide21.xml.rels><?xml version="1.0" encoding="UTF-8" standalone="yes"?>
<Relationships xmlns="http://schemas.openxmlformats.org/package/2006/relationships"><Relationship Id="rId3" Type="http://schemas.openxmlformats.org/officeDocument/2006/relationships/hyperlink" Target="https://www.theguardian.com/world/2014/may/06/u-2-spy-plane-crashes-los-angeles-air-traffic-control" TargetMode="External"/><Relationship Id="rId2" Type="http://schemas.openxmlformats.org/officeDocument/2006/relationships/notesSlide" Target="../notesSlides/notesSlide13.xml"/><Relationship Id="rId1" Type="http://schemas.openxmlformats.org/officeDocument/2006/relationships/slideLayout" Target="../slideLayouts/slideLayout3.xml"/><Relationship Id="rId5" Type="http://schemas.openxmlformats.org/officeDocument/2006/relationships/image" Target="../media/image22.png"/><Relationship Id="rId4" Type="http://schemas.openxmlformats.org/officeDocument/2006/relationships/hyperlink" Target="https://www.flickr.com/photos/usnavy/7261361906/"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hyperlink" Target="https://en.wikipedia.org/wiki/Northeast_blackout_of_2003"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hyperlink" Target="https://en.wikipedia.org/wiki/USS_Yorktown_(CG-48)"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hyperlink" Target="https://en.wikipedia.org/wiki/Mars_Global_Surveyor"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hyperlink" Target="http://www.toyota-global.com/showroom/emblem/passion/"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hyperlink" Target="https://en.wikipedia.org/wiki/File:WoW_Corrupted_Blood_Plague.jpg" TargetMode="External"/></Relationships>
</file>

<file path=ppt/slides/_rels/slide27.xml.rels><?xml version="1.0" encoding="UTF-8" standalone="yes"?>
<Relationships xmlns="http://schemas.openxmlformats.org/package/2006/relationships"><Relationship Id="rId3" Type="http://schemas.openxmlformats.org/officeDocument/2006/relationships/hyperlink" Target="https://en.wikipedia.org/wiki/Hamburg-Altona_station#/media/File:Bahnhof_Hamburg_Altona.JPG" TargetMode="External"/><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28.jpg"/></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3.xml"/><Relationship Id="rId5" Type="http://schemas.openxmlformats.org/officeDocument/2006/relationships/image" Target="../media/image31.png"/><Relationship Id="rId4" Type="http://schemas.openxmlformats.org/officeDocument/2006/relationships/image" Target="../media/image30.jpeg"/></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hyperlink" Target="https://www.seattletimes.com/business/boeing-aerospace/failed-certification-faa-missed-safety-issues-in-the-737-max-system-implicated-in-the-lion-air-crash/" TargetMode="External"/><Relationship Id="rId2" Type="http://schemas.openxmlformats.org/officeDocument/2006/relationships/notesSlide" Target="../notesSlides/notesSlide22.xml"/><Relationship Id="rId1" Type="http://schemas.openxmlformats.org/officeDocument/2006/relationships/slideLayout" Target="../slideLayouts/slideLayout3.xml"/><Relationship Id="rId5" Type="http://schemas.openxmlformats.org/officeDocument/2006/relationships/image" Target="../media/image34.webp"/><Relationship Id="rId4" Type="http://schemas.openxmlformats.org/officeDocument/2006/relationships/image" Target="../media/image33.jpe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3.xml"/><Relationship Id="rId4" Type="http://schemas.openxmlformats.org/officeDocument/2006/relationships/image" Target="../media/image3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3.xml"/><Relationship Id="rId5" Type="http://schemas.openxmlformats.org/officeDocument/2006/relationships/image" Target="../media/image10.png"/><Relationship Id="rId4" Type="http://schemas.openxmlformats.org/officeDocument/2006/relationships/image" Target="../media/image9.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3.xml"/><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Untertitel 2"/>
          <p:cNvSpPr>
            <a:spLocks noGrp="1"/>
          </p:cNvSpPr>
          <p:nvPr>
            <p:ph type="subTitle" idx="1"/>
          </p:nvPr>
        </p:nvSpPr>
        <p:spPr>
          <a:xfrm>
            <a:off x="1704306" y="6525344"/>
            <a:ext cx="6911975" cy="364996"/>
          </a:xfrm>
        </p:spPr>
        <p:txBody>
          <a:bodyPr>
            <a:normAutofit/>
          </a:bodyPr>
          <a:lstStyle/>
          <a:p>
            <a:pPr algn="l">
              <a:lnSpc>
                <a:spcPct val="80000"/>
              </a:lnSpc>
            </a:pPr>
            <a:r>
              <a:rPr lang="de-DE" sz="1300" dirty="0">
                <a:solidFill>
                  <a:srgbClr val="898989"/>
                </a:solidFill>
              </a:rPr>
              <a:t>Basierend auf dem Material von Oscar </a:t>
            </a:r>
            <a:r>
              <a:rPr lang="de-DE" sz="1300" dirty="0" err="1">
                <a:solidFill>
                  <a:srgbClr val="898989"/>
                </a:solidFill>
              </a:rPr>
              <a:t>Nierstrasz</a:t>
            </a:r>
            <a:r>
              <a:rPr lang="de-DE" sz="1300" dirty="0">
                <a:solidFill>
                  <a:srgbClr val="898989"/>
                </a:solidFill>
              </a:rPr>
              <a:t>, Sven Apel, Janet Siegmund</a:t>
            </a:r>
          </a:p>
        </p:txBody>
      </p:sp>
      <p:sp>
        <p:nvSpPr>
          <p:cNvPr id="7" name="Titel 6"/>
          <p:cNvSpPr>
            <a:spLocks noGrp="1"/>
          </p:cNvSpPr>
          <p:nvPr>
            <p:ph type="ctrTitle"/>
          </p:nvPr>
        </p:nvSpPr>
        <p:spPr>
          <a:xfrm>
            <a:off x="1727176" y="684494"/>
            <a:ext cx="7772400" cy="1470025"/>
          </a:xfrm>
        </p:spPr>
        <p:txBody>
          <a:bodyPr/>
          <a:lstStyle/>
          <a:p>
            <a:pPr algn="l"/>
            <a:r>
              <a:rPr lang="de-DE" dirty="0">
                <a:solidFill>
                  <a:schemeClr val="accent1">
                    <a:lumMod val="75000"/>
                  </a:schemeClr>
                </a:solidFill>
              </a:rPr>
              <a:t>Software Engineering</a:t>
            </a:r>
            <a:br>
              <a:rPr lang="de-DE" dirty="0">
                <a:solidFill>
                  <a:schemeClr val="accent1">
                    <a:lumMod val="75000"/>
                  </a:schemeClr>
                </a:solidFill>
              </a:rPr>
            </a:br>
            <a:r>
              <a:rPr lang="de-DE" sz="2800" dirty="0">
                <a:solidFill>
                  <a:srgbClr val="F79646">
                    <a:lumMod val="75000"/>
                  </a:srgbClr>
                </a:solidFill>
              </a:rPr>
              <a:t>Einführung</a:t>
            </a:r>
            <a:endParaRPr lang="de-DE" dirty="0">
              <a:solidFill>
                <a:schemeClr val="accent1">
                  <a:lumMod val="75000"/>
                </a:schemeClr>
              </a:solidFill>
            </a:endParaRPr>
          </a:p>
        </p:txBody>
      </p:sp>
      <p:pic>
        <p:nvPicPr>
          <p:cNvPr id="6" name="Picture 2" descr="http://www.uni-weimar.de/medien/webis/events/pan-15/pan15-figures/logo-bauhaus-universitaet-weimar.png">
            <a:extLst>
              <a:ext uri="{FF2B5EF4-FFF2-40B4-BE49-F238E27FC236}">
                <a16:creationId xmlns:a16="http://schemas.microsoft.com/office/drawing/2014/main" id="{4DB18956-A744-4607-8B56-C767DB278D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07968" y="3953006"/>
            <a:ext cx="4283968" cy="1092560"/>
          </a:xfrm>
          <a:prstGeom prst="rect">
            <a:avLst/>
          </a:prstGeom>
          <a:noFill/>
          <a:extLst>
            <a:ext uri="{909E8E84-426E-40DD-AFC4-6F175D3DCCD1}">
              <a14:hiddenFill xmlns:a14="http://schemas.microsoft.com/office/drawing/2010/main">
                <a:solidFill>
                  <a:srgbClr val="FFFFFF"/>
                </a:solidFill>
              </a14:hiddenFill>
            </a:ext>
          </a:extLst>
        </p:spPr>
      </p:pic>
      <p:sp>
        <p:nvSpPr>
          <p:cNvPr id="8" name="Untertitel 2">
            <a:extLst>
              <a:ext uri="{FF2B5EF4-FFF2-40B4-BE49-F238E27FC236}">
                <a16:creationId xmlns:a16="http://schemas.microsoft.com/office/drawing/2014/main" id="{A98718D9-5241-47C3-A756-203581A44CAB}"/>
              </a:ext>
            </a:extLst>
          </p:cNvPr>
          <p:cNvSpPr txBox="1">
            <a:spLocks/>
          </p:cNvSpPr>
          <p:nvPr/>
        </p:nvSpPr>
        <p:spPr bwMode="auto">
          <a:xfrm>
            <a:off x="1703512" y="4293096"/>
            <a:ext cx="6912768" cy="1752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marL="0" indent="0" algn="ctr" rtl="0" eaLnBrk="0" fontAlgn="base" hangingPunct="0">
              <a:spcBef>
                <a:spcPct val="20000"/>
              </a:spcBef>
              <a:spcAft>
                <a:spcPct val="0"/>
              </a:spcAft>
              <a:buFont typeface="Arial" charset="0"/>
              <a:buNone/>
              <a:defRPr sz="3200" kern="1200">
                <a:solidFill>
                  <a:schemeClr val="tx1">
                    <a:tint val="75000"/>
                  </a:schemeClr>
                </a:solidFill>
                <a:latin typeface="+mn-lt"/>
                <a:ea typeface="+mn-ea"/>
                <a:cs typeface="+mn-cs"/>
              </a:defRPr>
            </a:lvl1pPr>
            <a:lvl2pPr marL="457200" indent="0" algn="ctr" rtl="0" eaLnBrk="0" fontAlgn="base" hangingPunct="0">
              <a:spcBef>
                <a:spcPct val="20000"/>
              </a:spcBef>
              <a:spcAft>
                <a:spcPct val="0"/>
              </a:spcAft>
              <a:buFont typeface="Arial" charset="0"/>
              <a:buNone/>
              <a:defRPr sz="2800" kern="1200">
                <a:solidFill>
                  <a:schemeClr val="tx1">
                    <a:tint val="75000"/>
                  </a:schemeClr>
                </a:solidFill>
                <a:latin typeface="+mn-lt"/>
                <a:ea typeface="+mn-ea"/>
                <a:cs typeface="+mn-cs"/>
              </a:defRPr>
            </a:lvl2pPr>
            <a:lvl3pPr marL="914400" indent="0" algn="ctr" rtl="0" eaLnBrk="0" fontAlgn="base" hangingPunct="0">
              <a:spcBef>
                <a:spcPct val="20000"/>
              </a:spcBef>
              <a:spcAft>
                <a:spcPct val="0"/>
              </a:spcAft>
              <a:buFont typeface="Arial" charset="0"/>
              <a:buNone/>
              <a:defRPr sz="2400" kern="1200">
                <a:solidFill>
                  <a:schemeClr val="tx1">
                    <a:tint val="75000"/>
                  </a:schemeClr>
                </a:solidFill>
                <a:latin typeface="+mn-lt"/>
                <a:ea typeface="+mn-ea"/>
                <a:cs typeface="+mn-cs"/>
              </a:defRPr>
            </a:lvl3pPr>
            <a:lvl4pPr marL="1371600" indent="0" algn="ctr" rtl="0" eaLnBrk="0" fontAlgn="base" hangingPunct="0">
              <a:spcBef>
                <a:spcPct val="20000"/>
              </a:spcBef>
              <a:spcAft>
                <a:spcPct val="0"/>
              </a:spcAft>
              <a:buFont typeface="Arial" charset="0"/>
              <a:buNone/>
              <a:defRPr sz="2000" kern="1200">
                <a:solidFill>
                  <a:schemeClr val="tx1">
                    <a:tint val="75000"/>
                  </a:schemeClr>
                </a:solidFill>
                <a:latin typeface="+mn-lt"/>
                <a:ea typeface="+mn-ea"/>
                <a:cs typeface="+mn-cs"/>
              </a:defRPr>
            </a:lvl4pPr>
            <a:lvl5pPr marL="1828800" indent="0" algn="ctr" rtl="0" eaLnBrk="0" fontAlgn="base" hangingPunct="0">
              <a:spcBef>
                <a:spcPct val="20000"/>
              </a:spcBef>
              <a:spcAft>
                <a:spcPct val="0"/>
              </a:spcAft>
              <a:buFont typeface="Arial"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algn="l"/>
            <a:endParaRPr lang="de-DE" sz="1400" dirty="0"/>
          </a:p>
          <a:p>
            <a:pPr algn="l"/>
            <a:endParaRPr lang="de-DE" sz="1400" dirty="0"/>
          </a:p>
          <a:p>
            <a:pPr algn="l"/>
            <a:r>
              <a:rPr lang="de-DE" sz="1400" dirty="0"/>
              <a:t>Prof. Dr.-Ing. Norbert Siegmund</a:t>
            </a:r>
          </a:p>
          <a:p>
            <a:pPr algn="l"/>
            <a:r>
              <a:rPr lang="de-DE" sz="1400" dirty="0"/>
              <a:t>Intelligent Software Systems</a:t>
            </a:r>
          </a:p>
          <a:p>
            <a:pPr algn="l"/>
            <a:endParaRPr lang="de-DE" sz="1400" dirty="0"/>
          </a:p>
        </p:txBody>
      </p:sp>
      <p:pic>
        <p:nvPicPr>
          <p:cNvPr id="9" name="Grafik 8">
            <a:extLst>
              <a:ext uri="{FF2B5EF4-FFF2-40B4-BE49-F238E27FC236}">
                <a16:creationId xmlns:a16="http://schemas.microsoft.com/office/drawing/2014/main" id="{4AC41026-E615-420D-A93B-D29539537E1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10296" y="2663375"/>
            <a:ext cx="2844824" cy="2515326"/>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Warum Software Engineering?</a:t>
            </a:r>
          </a:p>
        </p:txBody>
      </p:sp>
      <p:sp>
        <p:nvSpPr>
          <p:cNvPr id="3" name="Inhaltsplatzhalter 2"/>
          <p:cNvSpPr>
            <a:spLocks noGrp="1"/>
          </p:cNvSpPr>
          <p:nvPr>
            <p:ph idx="1"/>
          </p:nvPr>
        </p:nvSpPr>
        <p:spPr/>
        <p:txBody>
          <a:bodyPr>
            <a:normAutofit lnSpcReduction="10000"/>
          </a:bodyPr>
          <a:lstStyle/>
          <a:p>
            <a:pPr marL="0" indent="0">
              <a:buNone/>
            </a:pPr>
            <a:r>
              <a:rPr lang="de-DE" dirty="0"/>
              <a:t>Naive Sicht:</a:t>
            </a:r>
          </a:p>
          <a:p>
            <a:pPr marL="0" indent="0">
              <a:buNone/>
            </a:pPr>
            <a:r>
              <a:rPr lang="de-DE" dirty="0"/>
              <a:t>	Problemspezifikation 		Finales Programm</a:t>
            </a:r>
          </a:p>
          <a:p>
            <a:pPr marL="0" indent="0">
              <a:buNone/>
            </a:pPr>
            <a:r>
              <a:rPr lang="de-DE" dirty="0"/>
              <a:t>Aber:</a:t>
            </a:r>
          </a:p>
          <a:p>
            <a:pPr lvl="1"/>
            <a:r>
              <a:rPr lang="de-DE" dirty="0"/>
              <a:t>Woher kommt die </a:t>
            </a:r>
            <a:r>
              <a:rPr lang="de-DE" dirty="0">
                <a:solidFill>
                  <a:srgbClr val="FF0000"/>
                </a:solidFill>
              </a:rPr>
              <a:t>Spezifikation</a:t>
            </a:r>
            <a:r>
              <a:rPr lang="de-DE" dirty="0"/>
              <a:t>?</a:t>
            </a:r>
          </a:p>
          <a:p>
            <a:pPr lvl="1"/>
            <a:r>
              <a:rPr lang="de-DE" dirty="0"/>
              <a:t>Wie korrespondiert die Spezifikation zu den </a:t>
            </a:r>
            <a:r>
              <a:rPr lang="de-DE" dirty="0">
                <a:solidFill>
                  <a:srgbClr val="FF0000"/>
                </a:solidFill>
              </a:rPr>
              <a:t>Nutzeranforderungen</a:t>
            </a:r>
            <a:r>
              <a:rPr lang="de-DE" dirty="0"/>
              <a:t>?</a:t>
            </a:r>
          </a:p>
          <a:p>
            <a:pPr lvl="1"/>
            <a:r>
              <a:rPr lang="de-DE" dirty="0"/>
              <a:t>Wie entscheidet man, wie das Programm </a:t>
            </a:r>
            <a:r>
              <a:rPr lang="de-DE" dirty="0">
                <a:solidFill>
                  <a:srgbClr val="FF0000"/>
                </a:solidFill>
              </a:rPr>
              <a:t>strukturiert</a:t>
            </a:r>
            <a:r>
              <a:rPr lang="de-DE" dirty="0"/>
              <a:t> wird?</a:t>
            </a:r>
          </a:p>
          <a:p>
            <a:pPr lvl="1"/>
            <a:r>
              <a:rPr lang="de-DE" dirty="0"/>
              <a:t>Wie weiß man, dass das Programm </a:t>
            </a:r>
            <a:r>
              <a:rPr lang="de-DE" dirty="0">
                <a:solidFill>
                  <a:srgbClr val="FF0000"/>
                </a:solidFill>
              </a:rPr>
              <a:t>tatsächlich den Spezifikationen entspricht</a:t>
            </a:r>
            <a:r>
              <a:rPr lang="de-DE" dirty="0"/>
              <a:t>?</a:t>
            </a:r>
          </a:p>
          <a:p>
            <a:pPr lvl="1"/>
            <a:r>
              <a:rPr lang="de-DE" dirty="0"/>
              <a:t>Wie weiß man, dass das Programm immer </a:t>
            </a:r>
            <a:r>
              <a:rPr lang="de-DE" dirty="0">
                <a:solidFill>
                  <a:srgbClr val="FF0000"/>
                </a:solidFill>
              </a:rPr>
              <a:t>korrekt arbeitet</a:t>
            </a:r>
            <a:r>
              <a:rPr lang="de-DE" dirty="0"/>
              <a:t>?</a:t>
            </a:r>
          </a:p>
          <a:p>
            <a:pPr lvl="1"/>
            <a:r>
              <a:rPr lang="de-DE" dirty="0"/>
              <a:t>Was macht man, wenn die Nutzeranforderungen </a:t>
            </a:r>
            <a:r>
              <a:rPr lang="de-DE" dirty="0">
                <a:solidFill>
                  <a:srgbClr val="FF0000"/>
                </a:solidFill>
              </a:rPr>
              <a:t>sich ändern</a:t>
            </a:r>
            <a:r>
              <a:rPr lang="de-DE" dirty="0"/>
              <a:t>?</a:t>
            </a:r>
          </a:p>
          <a:p>
            <a:pPr lvl="1"/>
            <a:r>
              <a:rPr lang="de-DE" dirty="0"/>
              <a:t>Wie </a:t>
            </a:r>
            <a:r>
              <a:rPr lang="de-DE" dirty="0">
                <a:solidFill>
                  <a:srgbClr val="FF0000"/>
                </a:solidFill>
              </a:rPr>
              <a:t>teilt man Aufgaben auf</a:t>
            </a:r>
            <a:r>
              <a:rPr lang="de-DE" dirty="0"/>
              <a:t>, falls man mehr als ein 1-Personen Team hat?</a:t>
            </a:r>
          </a:p>
        </p:txBody>
      </p:sp>
      <p:sp>
        <p:nvSpPr>
          <p:cNvPr id="4" name="Foliennummernplatzhalter 3"/>
          <p:cNvSpPr>
            <a:spLocks noGrp="1"/>
          </p:cNvSpPr>
          <p:nvPr>
            <p:ph type="sldNum" sz="quarter" idx="12"/>
          </p:nvPr>
        </p:nvSpPr>
        <p:spPr/>
        <p:txBody>
          <a:bodyPr/>
          <a:lstStyle/>
          <a:p>
            <a:pPr>
              <a:defRPr/>
            </a:pPr>
            <a:fld id="{C0B85308-4B91-4084-B5EB-6B176834447A}" type="slidenum">
              <a:rPr lang="de-DE" smtClean="0"/>
              <a:pPr>
                <a:defRPr/>
              </a:pPr>
              <a:t>10</a:t>
            </a:fld>
            <a:endParaRPr lang="de-DE"/>
          </a:p>
        </p:txBody>
      </p:sp>
      <p:sp>
        <p:nvSpPr>
          <p:cNvPr id="7" name="Pfeil nach rechts 6"/>
          <p:cNvSpPr/>
          <p:nvPr/>
        </p:nvSpPr>
        <p:spPr>
          <a:xfrm>
            <a:off x="6168008" y="2105512"/>
            <a:ext cx="1080120" cy="360040"/>
          </a:xfrm>
          <a:prstGeom prst="rightArrow">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 name="Textfeld 7"/>
          <p:cNvSpPr txBox="1"/>
          <p:nvPr/>
        </p:nvSpPr>
        <p:spPr>
          <a:xfrm>
            <a:off x="6290326" y="1700808"/>
            <a:ext cx="835485" cy="369332"/>
          </a:xfrm>
          <a:prstGeom prst="rect">
            <a:avLst/>
          </a:prstGeom>
          <a:noFill/>
        </p:spPr>
        <p:txBody>
          <a:bodyPr wrap="none" rtlCol="0">
            <a:spAutoFit/>
          </a:bodyPr>
          <a:lstStyle/>
          <a:p>
            <a:r>
              <a:rPr lang="de-DE" dirty="0" err="1"/>
              <a:t>Coding</a:t>
            </a:r>
            <a:endParaRPr lang="de-DE" dirty="0"/>
          </a:p>
        </p:txBody>
      </p:sp>
    </p:spTree>
    <p:extLst>
      <p:ext uri="{BB962C8B-B14F-4D97-AF65-F5344CB8AC3E}">
        <p14:creationId xmlns:p14="http://schemas.microsoft.com/office/powerpoint/2010/main" val="3418566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1000"/>
                                        <p:tgtEl>
                                          <p:spTgt spid="3">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fade">
                                      <p:cBhvr>
                                        <p:cTn id="10" dur="1000"/>
                                        <p:tgtEl>
                                          <p:spTgt spid="3">
                                            <p:txEl>
                                              <p:pRg st="3" end="3"/>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Effect transition="in" filter="fade">
                                      <p:cBhvr>
                                        <p:cTn id="15" dur="1000"/>
                                        <p:tgtEl>
                                          <p:spTgt spid="3">
                                            <p:txEl>
                                              <p:pRg st="4" end="4"/>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5" end="5"/>
                                            </p:txEl>
                                          </p:spTgt>
                                        </p:tgtEl>
                                        <p:attrNameLst>
                                          <p:attrName>style.visibility</p:attrName>
                                        </p:attrNameLst>
                                      </p:cBhvr>
                                      <p:to>
                                        <p:strVal val="visible"/>
                                      </p:to>
                                    </p:set>
                                    <p:animEffect transition="in" filter="fade">
                                      <p:cBhvr>
                                        <p:cTn id="20" dur="1000"/>
                                        <p:tgtEl>
                                          <p:spTgt spid="3">
                                            <p:txEl>
                                              <p:pRg st="5" end="5"/>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1000"/>
                                        <p:tgtEl>
                                          <p:spTgt spid="3">
                                            <p:txEl>
                                              <p:pRg st="6" end="6"/>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fade">
                                      <p:cBhvr>
                                        <p:cTn id="30" dur="1000"/>
                                        <p:tgtEl>
                                          <p:spTgt spid="3">
                                            <p:txEl>
                                              <p:pRg st="7" end="7"/>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fade">
                                      <p:cBhvr>
                                        <p:cTn id="35" dur="1000"/>
                                        <p:tgtEl>
                                          <p:spTgt spid="3">
                                            <p:txEl>
                                              <p:pRg st="8" end="8"/>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3">
                                            <p:txEl>
                                              <p:pRg st="9" end="9"/>
                                            </p:txEl>
                                          </p:spTgt>
                                        </p:tgtEl>
                                        <p:attrNameLst>
                                          <p:attrName>style.visibility</p:attrName>
                                        </p:attrNameLst>
                                      </p:cBhvr>
                                      <p:to>
                                        <p:strVal val="visible"/>
                                      </p:to>
                                    </p:set>
                                    <p:animEffect transition="in" filter="fade">
                                      <p:cBhvr>
                                        <p:cTn id="40" dur="10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en-US" dirty="0" err="1"/>
              <a:t>Gründe</a:t>
            </a:r>
            <a:r>
              <a:rPr lang="en-US" dirty="0"/>
              <a:t> </a:t>
            </a:r>
            <a:r>
              <a:rPr lang="en-US" dirty="0" err="1"/>
              <a:t>zur</a:t>
            </a:r>
            <a:r>
              <a:rPr lang="en-US" dirty="0"/>
              <a:t> </a:t>
            </a:r>
            <a:r>
              <a:rPr lang="en-US" dirty="0" err="1"/>
              <a:t>Entstehung</a:t>
            </a:r>
            <a:r>
              <a:rPr lang="en-US" dirty="0"/>
              <a:t>: </a:t>
            </a:r>
            <a:r>
              <a:rPr lang="en-US" dirty="0" err="1"/>
              <a:t>Softwarekrise</a:t>
            </a:r>
            <a:endParaRPr lang="en-US" dirty="0"/>
          </a:p>
        </p:txBody>
      </p:sp>
      <p:sp>
        <p:nvSpPr>
          <p:cNvPr id="5" name="Inhaltsplatzhalter 4"/>
          <p:cNvSpPr>
            <a:spLocks noGrp="1"/>
          </p:cNvSpPr>
          <p:nvPr>
            <p:ph idx="1"/>
          </p:nvPr>
        </p:nvSpPr>
        <p:spPr/>
        <p:txBody>
          <a:bodyPr>
            <a:normAutofit fontScale="77500" lnSpcReduction="20000"/>
          </a:bodyPr>
          <a:lstStyle/>
          <a:p>
            <a:r>
              <a:rPr lang="en-US" sz="3700" dirty="0" err="1"/>
              <a:t>Kosten</a:t>
            </a:r>
            <a:r>
              <a:rPr lang="en-US" sz="3700" dirty="0"/>
              <a:t> </a:t>
            </a:r>
            <a:r>
              <a:rPr lang="en-US" sz="3700" dirty="0" err="1"/>
              <a:t>für</a:t>
            </a:r>
            <a:r>
              <a:rPr lang="en-US" sz="3700" dirty="0"/>
              <a:t> Software </a:t>
            </a:r>
            <a:r>
              <a:rPr lang="en-US" sz="3700" dirty="0" err="1"/>
              <a:t>überstiegen</a:t>
            </a:r>
            <a:r>
              <a:rPr lang="en-US" sz="3700" dirty="0"/>
              <a:t> </a:t>
            </a:r>
            <a:r>
              <a:rPr lang="en-US" sz="3700" dirty="0" err="1"/>
              <a:t>Kosten</a:t>
            </a:r>
            <a:r>
              <a:rPr lang="en-US" sz="3700" dirty="0"/>
              <a:t> </a:t>
            </a:r>
            <a:r>
              <a:rPr lang="en-US" sz="3700" dirty="0" err="1"/>
              <a:t>für</a:t>
            </a:r>
            <a:r>
              <a:rPr lang="en-US" sz="3700" dirty="0"/>
              <a:t> Hardware</a:t>
            </a:r>
          </a:p>
          <a:p>
            <a:r>
              <a:rPr lang="en-US" sz="3700" dirty="0" err="1"/>
              <a:t>Nur</a:t>
            </a:r>
            <a:r>
              <a:rPr lang="en-US" sz="3700" dirty="0"/>
              <a:t> 34% der </a:t>
            </a:r>
            <a:r>
              <a:rPr lang="en-US" sz="3700" dirty="0" err="1"/>
              <a:t>Softwareprojekte</a:t>
            </a:r>
            <a:r>
              <a:rPr lang="en-US" sz="3700" dirty="0"/>
              <a:t> </a:t>
            </a:r>
            <a:r>
              <a:rPr lang="en-US" sz="3700" dirty="0" err="1"/>
              <a:t>erfolgreich</a:t>
            </a:r>
            <a:r>
              <a:rPr lang="en-US" sz="3700" dirty="0"/>
              <a:t> </a:t>
            </a:r>
            <a:r>
              <a:rPr lang="en-US" sz="3700" dirty="0" err="1"/>
              <a:t>abgeschlossen</a:t>
            </a:r>
            <a:endParaRPr lang="en-US" sz="3700" dirty="0"/>
          </a:p>
          <a:p>
            <a:r>
              <a:rPr lang="en-US" sz="3700" dirty="0" err="1"/>
              <a:t>Während</a:t>
            </a:r>
            <a:r>
              <a:rPr lang="en-US" sz="3700" dirty="0"/>
              <a:t> der NATO Software Engineering </a:t>
            </a:r>
            <a:r>
              <a:rPr lang="en-US" sz="3700" dirty="0" err="1"/>
              <a:t>Konferenz</a:t>
            </a:r>
            <a:r>
              <a:rPr lang="en-US" sz="3700" dirty="0"/>
              <a:t> 1968 </a:t>
            </a:r>
            <a:r>
              <a:rPr lang="en-US" sz="3700" dirty="0" err="1"/>
              <a:t>geprägt</a:t>
            </a:r>
            <a:endParaRPr lang="en-US" sz="3700" dirty="0"/>
          </a:p>
          <a:p>
            <a:pPr marL="0" indent="0">
              <a:buNone/>
            </a:pPr>
            <a:endParaRPr lang="en-US" dirty="0"/>
          </a:p>
          <a:p>
            <a:endParaRPr lang="en-US" dirty="0"/>
          </a:p>
          <a:p>
            <a:endParaRPr lang="en-US" dirty="0"/>
          </a:p>
          <a:p>
            <a:r>
              <a:rPr lang="en-US" sz="3100" dirty="0"/>
              <a:t>"[The major cause of the software crisis is] that the machines have become several orders of magnitude more powerful! To put it quite bluntly: as long as there were no machines, programming was no problem at all; when we had a few weak computers, programming became a mild problem, and now we have gigantic computers, programming has become an equally gigantic problem." –</a:t>
            </a:r>
            <a:r>
              <a:rPr lang="en-US" sz="3100" dirty="0" err="1"/>
              <a:t>Edsger</a:t>
            </a:r>
            <a:r>
              <a:rPr lang="en-US" sz="3100" dirty="0"/>
              <a:t> </a:t>
            </a:r>
            <a:r>
              <a:rPr lang="en-US" sz="3100" dirty="0" err="1"/>
              <a:t>Dijkstra</a:t>
            </a:r>
            <a:r>
              <a:rPr lang="en-US" sz="3100" dirty="0"/>
              <a:t>, 1972</a:t>
            </a:r>
          </a:p>
        </p:txBody>
      </p:sp>
      <p:sp>
        <p:nvSpPr>
          <p:cNvPr id="3" name="Foliennummernplatzhalter 2"/>
          <p:cNvSpPr>
            <a:spLocks noGrp="1"/>
          </p:cNvSpPr>
          <p:nvPr>
            <p:ph type="sldNum" sz="quarter" idx="12"/>
          </p:nvPr>
        </p:nvSpPr>
        <p:spPr/>
        <p:txBody>
          <a:bodyPr/>
          <a:lstStyle/>
          <a:p>
            <a:fld id="{6C6AE60A-B69C-4790-82F7-3882EDF23186}" type="slidenum">
              <a:rPr lang="de-DE" smtClean="0"/>
              <a:pPr/>
              <a:t>11</a:t>
            </a:fld>
            <a:endParaRPr lang="de-DE"/>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6" end="6"/>
                                            </p:txEl>
                                          </p:spTgt>
                                        </p:tgtEl>
                                        <p:attrNameLst>
                                          <p:attrName>style.visibility</p:attrName>
                                        </p:attrNameLst>
                                      </p:cBhvr>
                                      <p:to>
                                        <p:strVal val="visible"/>
                                      </p:to>
                                    </p:set>
                                    <p:animEffect transition="in" filter="fade">
                                      <p:cBhvr>
                                        <p:cTn id="7" dur="1000"/>
                                        <p:tgtEl>
                                          <p:spTgt spid="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txBox="1">
            <a:spLocks noGrp="1"/>
          </p:cNvSpPr>
          <p:nvPr>
            <p:ph type="title"/>
          </p:nvPr>
        </p:nvSpPr>
        <p:spPr/>
        <p:txBody>
          <a:bodyPr/>
          <a:lstStyle/>
          <a:p>
            <a:pPr lvl="0"/>
            <a:r>
              <a:rPr lang="en-GB" dirty="0" err="1"/>
              <a:t>Beispiele</a:t>
            </a:r>
            <a:r>
              <a:rPr lang="en-GB" dirty="0"/>
              <a:t> </a:t>
            </a:r>
            <a:r>
              <a:rPr lang="en-GB" dirty="0" err="1"/>
              <a:t>gescheiterte</a:t>
            </a:r>
            <a:r>
              <a:rPr lang="en-GB" dirty="0"/>
              <a:t> </a:t>
            </a:r>
            <a:r>
              <a:rPr lang="en-GB" dirty="0" err="1"/>
              <a:t>Projekte</a:t>
            </a:r>
            <a:r>
              <a:rPr lang="en-GB" dirty="0"/>
              <a:t>: Ariane 5</a:t>
            </a:r>
          </a:p>
        </p:txBody>
      </p:sp>
      <p:sp>
        <p:nvSpPr>
          <p:cNvPr id="3" name="Textplatzhalter 2"/>
          <p:cNvSpPr txBox="1">
            <a:spLocks noGrp="1"/>
          </p:cNvSpPr>
          <p:nvPr>
            <p:ph idx="1"/>
          </p:nvPr>
        </p:nvSpPr>
        <p:spPr/>
        <p:txBody>
          <a:bodyPr/>
          <a:lstStyle/>
          <a:p>
            <a:pPr lvl="0">
              <a:buSzPct val="45000"/>
              <a:buFont typeface="StarSymbol"/>
              <a:buChar char="●"/>
            </a:pPr>
            <a:r>
              <a:rPr lang="en-GB" dirty="0"/>
              <a:t>Ariane 5 Flight 501: 4. </a:t>
            </a:r>
            <a:r>
              <a:rPr lang="en-GB" dirty="0" err="1"/>
              <a:t>Juni</a:t>
            </a:r>
            <a:r>
              <a:rPr lang="en-GB" dirty="0"/>
              <a:t>, 1996</a:t>
            </a:r>
          </a:p>
          <a:p>
            <a:pPr lvl="0">
              <a:buSzPct val="45000"/>
              <a:buFont typeface="StarSymbol"/>
              <a:buChar char="●"/>
            </a:pPr>
            <a:r>
              <a:rPr lang="en-GB" dirty="0" err="1"/>
              <a:t>Selbstzerstörung</a:t>
            </a:r>
            <a:r>
              <a:rPr lang="en-GB" dirty="0"/>
              <a:t> </a:t>
            </a:r>
            <a:r>
              <a:rPr lang="en-GB" dirty="0" err="1"/>
              <a:t>nach</a:t>
            </a:r>
            <a:r>
              <a:rPr lang="en-GB" dirty="0"/>
              <a:t> 39 </a:t>
            </a:r>
            <a:r>
              <a:rPr lang="en-GB" dirty="0" err="1"/>
              <a:t>Sekunden</a:t>
            </a:r>
            <a:endParaRPr lang="en-GB" dirty="0"/>
          </a:p>
          <a:p>
            <a:pPr lvl="0">
              <a:buSzPct val="45000"/>
              <a:buFont typeface="StarSymbol"/>
              <a:buChar char="●"/>
            </a:pPr>
            <a:r>
              <a:rPr lang="en-GB" dirty="0"/>
              <a:t>~ 500 million US-$ </a:t>
            </a:r>
            <a:r>
              <a:rPr lang="en-GB" dirty="0" err="1"/>
              <a:t>Schaden</a:t>
            </a:r>
            <a:endParaRPr lang="en-GB" dirty="0"/>
          </a:p>
        </p:txBody>
      </p:sp>
      <p:sp>
        <p:nvSpPr>
          <p:cNvPr id="8" name="Foliennummernplatzhalter 3"/>
          <p:cNvSpPr>
            <a:spLocks noGrp="1"/>
          </p:cNvSpPr>
          <p:nvPr>
            <p:ph type="sldNum" sz="quarter" idx="12"/>
          </p:nvPr>
        </p:nvSpPr>
        <p:spPr/>
        <p:txBody>
          <a:bodyPr/>
          <a:lstStyle/>
          <a:p>
            <a:pPr lvl="0"/>
            <a:fld id="{6310005B-E1AD-4AE5-AAEE-BC5808E8A101}" type="slidenum">
              <a:t>12</a:t>
            </a:fld>
            <a:endParaRPr lang="en-GB"/>
          </a:p>
        </p:txBody>
      </p:sp>
      <p:pic>
        <p:nvPicPr>
          <p:cNvPr id="4" name="Grafik 3"/>
          <p:cNvPicPr>
            <a:picLocks noChangeAspect="1"/>
          </p:cNvPicPr>
          <p:nvPr/>
        </p:nvPicPr>
        <p:blipFill>
          <a:blip r:embed="rId3">
            <a:lum/>
            <a:alphaModFix/>
          </a:blip>
          <a:srcRect/>
          <a:stretch>
            <a:fillRect/>
          </a:stretch>
        </p:blipFill>
        <p:spPr>
          <a:xfrm>
            <a:off x="2796898" y="3561401"/>
            <a:ext cx="6368401" cy="2578122"/>
          </a:xfrm>
          <a:prstGeom prst="rect">
            <a:avLst/>
          </a:prstGeom>
          <a:noFill/>
          <a:ln>
            <a:noFill/>
          </a:ln>
        </p:spPr>
      </p:pic>
      <p:sp>
        <p:nvSpPr>
          <p:cNvPr id="5" name="Textfeld 4"/>
          <p:cNvSpPr txBox="1"/>
          <p:nvPr/>
        </p:nvSpPr>
        <p:spPr>
          <a:xfrm>
            <a:off x="2796898" y="6164851"/>
            <a:ext cx="8348607" cy="314469"/>
          </a:xfrm>
          <a:prstGeom prst="rect">
            <a:avLst/>
          </a:prstGeom>
          <a:noFill/>
          <a:ln>
            <a:noFill/>
          </a:ln>
        </p:spPr>
        <p:txBody>
          <a:bodyPr vert="horz" wrap="none" lIns="81638" tIns="40819" rIns="81638" bIns="40819" anchorCtr="0" compatLnSpc="0"/>
          <a:lstStyle/>
          <a:p>
            <a:pPr hangingPunct="0"/>
            <a:r>
              <a:rPr lang="en-GB" sz="1270" dirty="0" err="1">
                <a:latin typeface="Ubuntu" pitchFamily="18"/>
                <a:ea typeface="Droid Sans Fallback" pitchFamily="2"/>
                <a:cs typeface="FreeSans" pitchFamily="2"/>
              </a:rPr>
              <a:t>Quelle</a:t>
            </a:r>
            <a:r>
              <a:rPr lang="en-GB" sz="1270" dirty="0">
                <a:latin typeface="Ubuntu" pitchFamily="18"/>
                <a:ea typeface="Droid Sans Fallback" pitchFamily="2"/>
                <a:cs typeface="FreeSans" pitchFamily="2"/>
              </a:rPr>
              <a:t>(FU): </a:t>
            </a:r>
            <a:r>
              <a:rPr lang="en-GB" sz="1270" dirty="0">
                <a:latin typeface="Ubuntu" pitchFamily="18"/>
                <a:ea typeface="Droid Sans Fallback" pitchFamily="2"/>
                <a:cs typeface="FreeSans" pitchFamily="2"/>
                <a:hlinkClick r:id="rId4"/>
              </a:rPr>
              <a:t>https://www.ima.umn.edu/~arnold/disasters/ariane.html</a:t>
            </a:r>
          </a:p>
        </p:txBody>
      </p:sp>
    </p:spTree>
    <p:extLst>
      <p:ext uri="{BB962C8B-B14F-4D97-AF65-F5344CB8AC3E}">
        <p14:creationId xmlns:p14="http://schemas.microsoft.com/office/powerpoint/2010/main" val="9859449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txBox="1">
            <a:spLocks noGrp="1"/>
          </p:cNvSpPr>
          <p:nvPr>
            <p:ph type="title"/>
          </p:nvPr>
        </p:nvSpPr>
        <p:spPr/>
        <p:txBody>
          <a:bodyPr/>
          <a:lstStyle/>
          <a:p>
            <a:pPr lvl="0"/>
            <a:r>
              <a:rPr lang="en-GB"/>
              <a:t>Therac-25</a:t>
            </a:r>
          </a:p>
        </p:txBody>
      </p:sp>
      <p:sp>
        <p:nvSpPr>
          <p:cNvPr id="3" name="Textplatzhalter 2"/>
          <p:cNvSpPr txBox="1">
            <a:spLocks noGrp="1"/>
          </p:cNvSpPr>
          <p:nvPr>
            <p:ph idx="1"/>
          </p:nvPr>
        </p:nvSpPr>
        <p:spPr/>
        <p:txBody>
          <a:bodyPr>
            <a:normAutofit/>
          </a:bodyPr>
          <a:lstStyle/>
          <a:p>
            <a:pPr>
              <a:buSzPct val="60000"/>
            </a:pPr>
            <a:r>
              <a:rPr lang="en-US" sz="3200" dirty="0" err="1"/>
              <a:t>Medizinische</a:t>
            </a:r>
            <a:r>
              <a:rPr lang="en-US" sz="3200" dirty="0"/>
              <a:t> </a:t>
            </a:r>
            <a:r>
              <a:rPr lang="en-US" sz="3200" dirty="0" err="1" smtClean="0"/>
              <a:t>Strahlentherapie</a:t>
            </a:r>
            <a:endParaRPr lang="en-US" sz="3200" dirty="0"/>
          </a:p>
          <a:p>
            <a:pPr>
              <a:buSzPct val="60000"/>
            </a:pPr>
            <a:r>
              <a:rPr lang="en-US" sz="3200" dirty="0" err="1"/>
              <a:t>Durch</a:t>
            </a:r>
            <a:r>
              <a:rPr lang="en-US" sz="3200" dirty="0"/>
              <a:t> SW-</a:t>
            </a:r>
            <a:r>
              <a:rPr lang="en-US" sz="3200" dirty="0" err="1"/>
              <a:t>Fehler</a:t>
            </a:r>
            <a:r>
              <a:rPr lang="en-US" sz="3200" dirty="0"/>
              <a:t> </a:t>
            </a:r>
            <a:r>
              <a:rPr lang="en-US" sz="3200" dirty="0" err="1"/>
              <a:t>zu</a:t>
            </a:r>
            <a:r>
              <a:rPr lang="en-US" sz="3200" dirty="0"/>
              <a:t> </a:t>
            </a:r>
            <a:r>
              <a:rPr lang="en-US" sz="3200" dirty="0" err="1"/>
              <a:t>hohe</a:t>
            </a:r>
            <a:r>
              <a:rPr lang="en-US" sz="3200" dirty="0"/>
              <a:t> </a:t>
            </a:r>
            <a:r>
              <a:rPr lang="en-US" sz="3200" dirty="0" err="1"/>
              <a:t>Strahlendosis</a:t>
            </a:r>
            <a:r>
              <a:rPr lang="en-US" sz="3200" dirty="0"/>
              <a:t>, </a:t>
            </a:r>
            <a:r>
              <a:rPr lang="en-US" sz="3200" dirty="0" err="1" smtClean="0"/>
              <a:t>mehrere</a:t>
            </a:r>
            <a:r>
              <a:rPr lang="en-US" sz="3200" dirty="0" smtClean="0"/>
              <a:t> </a:t>
            </a:r>
            <a:r>
              <a:rPr lang="en-US" sz="3200" dirty="0"/>
              <a:t>Tote</a:t>
            </a:r>
          </a:p>
          <a:p>
            <a:pPr>
              <a:buSzPct val="60000"/>
            </a:pPr>
            <a:r>
              <a:rPr lang="en-US" sz="3200" dirty="0" err="1"/>
              <a:t>Ein</a:t>
            </a:r>
            <a:r>
              <a:rPr lang="en-US" sz="3200" dirty="0"/>
              <a:t> </a:t>
            </a:r>
            <a:r>
              <a:rPr lang="en-US" sz="3200" dirty="0" err="1"/>
              <a:t>ein</a:t>
            </a:r>
            <a:r>
              <a:rPr lang="de-DE" sz="3200" dirty="0" err="1"/>
              <a:t>ziger</a:t>
            </a:r>
            <a:r>
              <a:rPr lang="de-DE" sz="3200" dirty="0"/>
              <a:t> Entwickler schrieb Software und benutzte vorhandene </a:t>
            </a:r>
            <a:r>
              <a:rPr lang="de-DE" sz="3200" dirty="0" smtClean="0"/>
              <a:t>Komponenten der Vorgänger, hatte aber wenig Erfahrung in diesem Bereich</a:t>
            </a:r>
            <a:endParaRPr lang="en-US" sz="3200" dirty="0"/>
          </a:p>
        </p:txBody>
      </p:sp>
      <p:sp>
        <p:nvSpPr>
          <p:cNvPr id="8" name="Foliennummernplatzhalter 3"/>
          <p:cNvSpPr>
            <a:spLocks noGrp="1"/>
          </p:cNvSpPr>
          <p:nvPr>
            <p:ph type="sldNum" sz="quarter" idx="12"/>
          </p:nvPr>
        </p:nvSpPr>
        <p:spPr/>
        <p:txBody>
          <a:bodyPr/>
          <a:lstStyle/>
          <a:p>
            <a:pPr lvl="0"/>
            <a:fld id="{20208611-88A1-4FCE-ACE8-4482B16968E1}" type="slidenum">
              <a:t>13</a:t>
            </a:fld>
            <a:endParaRPr lang="en-GB"/>
          </a:p>
        </p:txBody>
      </p:sp>
      <p:sp>
        <p:nvSpPr>
          <p:cNvPr id="4" name="Textfeld 3"/>
          <p:cNvSpPr txBox="1"/>
          <p:nvPr/>
        </p:nvSpPr>
        <p:spPr>
          <a:xfrm>
            <a:off x="1790955" y="6381461"/>
            <a:ext cx="8609848" cy="314469"/>
          </a:xfrm>
          <a:prstGeom prst="rect">
            <a:avLst/>
          </a:prstGeom>
          <a:noFill/>
          <a:ln>
            <a:noFill/>
          </a:ln>
        </p:spPr>
        <p:txBody>
          <a:bodyPr vert="horz" wrap="none" lIns="81638" tIns="40819" rIns="81638" bIns="40819" anchorCtr="0" compatLnSpc="0"/>
          <a:lstStyle/>
          <a:p>
            <a:pPr hangingPunct="0"/>
            <a:r>
              <a:rPr lang="en-GB" sz="1270" dirty="0">
                <a:latin typeface="Ubuntu" pitchFamily="18"/>
                <a:ea typeface="Droid Sans Fallback" pitchFamily="2"/>
                <a:cs typeface="FreeSans" pitchFamily="2"/>
              </a:rPr>
              <a:t>Image source (FU): </a:t>
            </a:r>
            <a:r>
              <a:rPr lang="en-GB" sz="1270" dirty="0">
                <a:latin typeface="Ubuntu" pitchFamily="18"/>
                <a:ea typeface="Droid Sans Fallback" pitchFamily="2"/>
                <a:cs typeface="FreeSans" pitchFamily="2"/>
                <a:hlinkClick r:id="rId3"/>
              </a:rPr>
              <a:t>http://</a:t>
            </a:r>
            <a:r>
              <a:rPr lang="en-GB" sz="1270" dirty="0" smtClean="0">
                <a:latin typeface="Ubuntu" pitchFamily="18"/>
                <a:ea typeface="Droid Sans Fallback" pitchFamily="2"/>
                <a:cs typeface="FreeSans" pitchFamily="2"/>
                <a:hlinkClick r:id="rId3"/>
              </a:rPr>
              <a:t>cr4.globalspec.com/blogentry/19025/Failure-of-the-Therac-25-Medical-Linear-Accelerator</a:t>
            </a:r>
          </a:p>
          <a:p>
            <a:pPr hangingPunct="0"/>
            <a:r>
              <a:rPr lang="en-US" sz="1400" dirty="0">
                <a:hlinkClick r:id="rId4"/>
              </a:rPr>
              <a:t>https://hackaday.com/2015/10/26/killed-by-a-machine-the-therac-25/</a:t>
            </a:r>
            <a:endParaRPr lang="en-GB" sz="1270" dirty="0">
              <a:latin typeface="Ubuntu" pitchFamily="18"/>
              <a:ea typeface="Droid Sans Fallback" pitchFamily="2"/>
              <a:cs typeface="FreeSans" pitchFamily="2"/>
              <a:hlinkClick r:id="rId3"/>
            </a:endParaRPr>
          </a:p>
        </p:txBody>
      </p:sp>
      <p:pic>
        <p:nvPicPr>
          <p:cNvPr id="5" name="Grafik 4"/>
          <p:cNvPicPr>
            <a:picLocks noChangeAspect="1"/>
          </p:cNvPicPr>
          <p:nvPr/>
        </p:nvPicPr>
        <p:blipFill>
          <a:blip r:embed="rId5">
            <a:lum/>
            <a:alphaModFix/>
          </a:blip>
          <a:srcRect/>
          <a:stretch>
            <a:fillRect/>
          </a:stretch>
        </p:blipFill>
        <p:spPr>
          <a:xfrm>
            <a:off x="7464152" y="4285378"/>
            <a:ext cx="3170485" cy="2055966"/>
          </a:xfrm>
          <a:prstGeom prst="rect">
            <a:avLst/>
          </a:prstGeom>
          <a:noFill/>
          <a:ln>
            <a:noFill/>
          </a:ln>
        </p:spPr>
      </p:pic>
    </p:spTree>
    <p:extLst>
      <p:ext uri="{BB962C8B-B14F-4D97-AF65-F5344CB8AC3E}">
        <p14:creationId xmlns:p14="http://schemas.microsoft.com/office/powerpoint/2010/main" val="13243819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txBox="1">
            <a:spLocks noGrp="1"/>
          </p:cNvSpPr>
          <p:nvPr>
            <p:ph type="title"/>
          </p:nvPr>
        </p:nvSpPr>
        <p:spPr/>
        <p:txBody>
          <a:bodyPr/>
          <a:lstStyle/>
          <a:p>
            <a:pPr lvl="0"/>
            <a:r>
              <a:rPr lang="en-GB" dirty="0"/>
              <a:t>Apollo 11 PGNCS</a:t>
            </a:r>
          </a:p>
        </p:txBody>
      </p:sp>
      <p:sp>
        <p:nvSpPr>
          <p:cNvPr id="3" name="Textplatzhalter 2"/>
          <p:cNvSpPr txBox="1">
            <a:spLocks noGrp="1"/>
          </p:cNvSpPr>
          <p:nvPr>
            <p:ph idx="1"/>
          </p:nvPr>
        </p:nvSpPr>
        <p:spPr/>
        <p:txBody>
          <a:bodyPr/>
          <a:lstStyle/>
          <a:p>
            <a:pPr lvl="0">
              <a:buSzPct val="45000"/>
              <a:buFont typeface="StarSymbol"/>
              <a:buChar char="●"/>
            </a:pPr>
            <a:r>
              <a:rPr lang="en-GB" dirty="0" err="1"/>
              <a:t>Während</a:t>
            </a:r>
            <a:r>
              <a:rPr lang="en-GB" dirty="0"/>
              <a:t> der </a:t>
            </a:r>
            <a:r>
              <a:rPr lang="en-GB" dirty="0" err="1"/>
              <a:t>Mondlandung</a:t>
            </a:r>
            <a:r>
              <a:rPr lang="en-GB" dirty="0"/>
              <a:t>:</a:t>
            </a:r>
          </a:p>
          <a:p>
            <a:pPr lvl="0">
              <a:buSzPct val="45000"/>
              <a:buFont typeface="StarSymbol"/>
              <a:buChar char="●"/>
            </a:pPr>
            <a:r>
              <a:rPr lang="en-GB" dirty="0" err="1"/>
              <a:t>Unerwartete</a:t>
            </a:r>
            <a:r>
              <a:rPr lang="en-GB" dirty="0"/>
              <a:t> “executive overflow” Alarms</a:t>
            </a:r>
          </a:p>
          <a:p>
            <a:pPr lvl="1">
              <a:buSzPct val="45000"/>
              <a:buFont typeface="StarSymbol"/>
              <a:buChar char="●"/>
            </a:pPr>
            <a:r>
              <a:rPr lang="en-GB" dirty="0"/>
              <a:t>13% der </a:t>
            </a:r>
            <a:r>
              <a:rPr lang="en-GB" dirty="0" err="1"/>
              <a:t>Computerressourcen</a:t>
            </a:r>
            <a:r>
              <a:rPr lang="en-GB" dirty="0"/>
              <a:t> </a:t>
            </a:r>
            <a:r>
              <a:rPr lang="en-GB" dirty="0" err="1"/>
              <a:t>wurden</a:t>
            </a:r>
            <a:r>
              <a:rPr lang="en-GB" dirty="0"/>
              <a:t> </a:t>
            </a:r>
            <a:r>
              <a:rPr lang="en-GB" dirty="0" err="1"/>
              <a:t>durch</a:t>
            </a:r>
            <a:r>
              <a:rPr lang="en-GB" dirty="0"/>
              <a:t> </a:t>
            </a:r>
            <a:r>
              <a:rPr lang="en-GB" dirty="0" err="1"/>
              <a:t>einen</a:t>
            </a:r>
            <a:r>
              <a:rPr lang="en-GB" dirty="0"/>
              <a:t> </a:t>
            </a:r>
            <a:r>
              <a:rPr lang="en-GB" dirty="0" err="1"/>
              <a:t>Fehler</a:t>
            </a:r>
            <a:r>
              <a:rPr lang="en-GB" dirty="0"/>
              <a:t> </a:t>
            </a:r>
            <a:r>
              <a:rPr lang="en-GB" dirty="0" err="1"/>
              <a:t>im</a:t>
            </a:r>
            <a:r>
              <a:rPr lang="en-GB" dirty="0"/>
              <a:t> Radar </a:t>
            </a:r>
            <a:r>
              <a:rPr lang="en-GB" dirty="0" err="1"/>
              <a:t>verbraucht</a:t>
            </a:r>
            <a:r>
              <a:rPr lang="en-GB" dirty="0"/>
              <a:t> (5x Alarm + </a:t>
            </a:r>
            <a:r>
              <a:rPr lang="en-GB" dirty="0" err="1"/>
              <a:t>Neustart</a:t>
            </a:r>
            <a:r>
              <a:rPr lang="en-GB" dirty="0"/>
              <a:t> der Software)</a:t>
            </a:r>
          </a:p>
        </p:txBody>
      </p:sp>
      <p:sp>
        <p:nvSpPr>
          <p:cNvPr id="8" name="Foliennummernplatzhalter 3"/>
          <p:cNvSpPr>
            <a:spLocks noGrp="1"/>
          </p:cNvSpPr>
          <p:nvPr>
            <p:ph type="sldNum" sz="quarter" idx="12"/>
          </p:nvPr>
        </p:nvSpPr>
        <p:spPr/>
        <p:txBody>
          <a:bodyPr/>
          <a:lstStyle/>
          <a:p>
            <a:pPr lvl="0"/>
            <a:fld id="{93E68426-E229-4A7D-B864-E76F68960BD4}" type="slidenum">
              <a:t>14</a:t>
            </a:fld>
            <a:endParaRPr lang="en-GB"/>
          </a:p>
        </p:txBody>
      </p:sp>
      <p:pic>
        <p:nvPicPr>
          <p:cNvPr id="4" name="Grafik 3"/>
          <p:cNvPicPr>
            <a:picLocks noChangeAspect="1"/>
          </p:cNvPicPr>
          <p:nvPr/>
        </p:nvPicPr>
        <p:blipFill>
          <a:blip r:embed="rId3">
            <a:lum/>
            <a:alphaModFix/>
          </a:blip>
          <a:srcRect/>
          <a:stretch>
            <a:fillRect/>
          </a:stretch>
        </p:blipFill>
        <p:spPr>
          <a:xfrm>
            <a:off x="4771307" y="3874402"/>
            <a:ext cx="2945492" cy="2650942"/>
          </a:xfrm>
          <a:prstGeom prst="rect">
            <a:avLst/>
          </a:prstGeom>
          <a:noFill/>
          <a:ln>
            <a:noFill/>
          </a:ln>
        </p:spPr>
      </p:pic>
      <p:sp>
        <p:nvSpPr>
          <p:cNvPr id="5" name="Textfeld 4"/>
          <p:cNvSpPr txBox="1"/>
          <p:nvPr/>
        </p:nvSpPr>
        <p:spPr>
          <a:xfrm>
            <a:off x="3436025" y="6498907"/>
            <a:ext cx="8348607" cy="314469"/>
          </a:xfrm>
          <a:prstGeom prst="rect">
            <a:avLst/>
          </a:prstGeom>
          <a:noFill/>
          <a:ln>
            <a:noFill/>
          </a:ln>
        </p:spPr>
        <p:txBody>
          <a:bodyPr vert="horz" wrap="none" lIns="81638" tIns="40819" rIns="81638" bIns="40819" anchorCtr="0" compatLnSpc="0"/>
          <a:lstStyle/>
          <a:p>
            <a:pPr hangingPunct="0"/>
            <a:r>
              <a:rPr lang="en-GB" sz="1270" dirty="0">
                <a:latin typeface="Ubuntu" pitchFamily="18"/>
                <a:ea typeface="Droid Sans Fallback" pitchFamily="2"/>
                <a:cs typeface="FreeSans" pitchFamily="2"/>
              </a:rPr>
              <a:t>Image source (PD): </a:t>
            </a:r>
            <a:r>
              <a:rPr lang="en-GB" sz="1270" dirty="0">
                <a:latin typeface="Ubuntu" pitchFamily="18"/>
                <a:ea typeface="Droid Sans Fallback" pitchFamily="2"/>
                <a:cs typeface="FreeSans" pitchFamily="2"/>
                <a:hlinkClick r:id="rId4"/>
              </a:rPr>
              <a:t>https://en.wikipedia.org/wiki/Apollo_11#Lunar_descent</a:t>
            </a:r>
          </a:p>
        </p:txBody>
      </p:sp>
    </p:spTree>
    <p:extLst>
      <p:ext uri="{BB962C8B-B14F-4D97-AF65-F5344CB8AC3E}">
        <p14:creationId xmlns:p14="http://schemas.microsoft.com/office/powerpoint/2010/main" val="37741616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txBox="1">
            <a:spLocks noGrp="1"/>
          </p:cNvSpPr>
          <p:nvPr>
            <p:ph type="title"/>
          </p:nvPr>
        </p:nvSpPr>
        <p:spPr/>
        <p:txBody>
          <a:bodyPr/>
          <a:lstStyle/>
          <a:p>
            <a:pPr lvl="0"/>
            <a:r>
              <a:rPr lang="en-GB" dirty="0"/>
              <a:t>Mariner I</a:t>
            </a:r>
          </a:p>
        </p:txBody>
      </p:sp>
      <p:sp>
        <p:nvSpPr>
          <p:cNvPr id="3" name="Textplatzhalter 2"/>
          <p:cNvSpPr txBox="1">
            <a:spLocks noGrp="1"/>
          </p:cNvSpPr>
          <p:nvPr>
            <p:ph idx="1"/>
          </p:nvPr>
        </p:nvSpPr>
        <p:spPr/>
        <p:txBody>
          <a:bodyPr/>
          <a:lstStyle/>
          <a:p>
            <a:pPr lvl="0">
              <a:buSzPct val="45000"/>
              <a:buFont typeface="StarSymbol"/>
              <a:buChar char="●"/>
            </a:pPr>
            <a:r>
              <a:rPr lang="de-DE" dirty="0"/>
              <a:t>Erste US Venus Sonde</a:t>
            </a:r>
          </a:p>
          <a:p>
            <a:pPr lvl="0">
              <a:buSzPct val="45000"/>
              <a:buFont typeface="StarSymbol"/>
              <a:buChar char="●"/>
            </a:pPr>
            <a:r>
              <a:rPr lang="de-DE" dirty="0" smtClean="0"/>
              <a:t>Rakete </a:t>
            </a:r>
            <a:r>
              <a:rPr lang="de-DE" dirty="0"/>
              <a:t>zerstörte sich 295s nach Start selber aufgrund eines HW+SW </a:t>
            </a:r>
            <a:r>
              <a:rPr lang="de-DE" dirty="0" smtClean="0"/>
              <a:t>Bugs</a:t>
            </a:r>
          </a:p>
          <a:p>
            <a:pPr lvl="0">
              <a:buSzPct val="45000"/>
              <a:buFont typeface="StarSymbol"/>
              <a:buChar char="●"/>
            </a:pPr>
            <a:r>
              <a:rPr lang="en-US" dirty="0">
                <a:hlinkClick r:id="rId3"/>
              </a:rPr>
              <a:t>https://www.edn.com/electronics-blogs/edn-moments/4418667/Mariner-1-destroyed-due-to-code-error--July-22--</a:t>
            </a:r>
            <a:r>
              <a:rPr lang="en-US" dirty="0" smtClean="0">
                <a:hlinkClick r:id="rId3"/>
              </a:rPr>
              <a:t>1962</a:t>
            </a:r>
            <a:endParaRPr lang="de-DE" dirty="0"/>
          </a:p>
        </p:txBody>
      </p:sp>
      <p:sp>
        <p:nvSpPr>
          <p:cNvPr id="8" name="Foliennummernplatzhalter 3"/>
          <p:cNvSpPr>
            <a:spLocks noGrp="1"/>
          </p:cNvSpPr>
          <p:nvPr>
            <p:ph type="sldNum" sz="quarter" idx="12"/>
          </p:nvPr>
        </p:nvSpPr>
        <p:spPr/>
        <p:txBody>
          <a:bodyPr/>
          <a:lstStyle/>
          <a:p>
            <a:pPr lvl="0"/>
            <a:fld id="{63D6AABF-6A58-4789-AF3B-D609E9A359E7}" type="slidenum">
              <a:t>15</a:t>
            </a:fld>
            <a:endParaRPr lang="en-GB"/>
          </a:p>
        </p:txBody>
      </p:sp>
      <p:sp>
        <p:nvSpPr>
          <p:cNvPr id="4" name="Textfeld 3"/>
          <p:cNvSpPr txBox="1"/>
          <p:nvPr/>
        </p:nvSpPr>
        <p:spPr>
          <a:xfrm>
            <a:off x="2639617" y="6299057"/>
            <a:ext cx="8348607" cy="314469"/>
          </a:xfrm>
          <a:prstGeom prst="rect">
            <a:avLst/>
          </a:prstGeom>
          <a:noFill/>
          <a:ln>
            <a:noFill/>
          </a:ln>
        </p:spPr>
        <p:txBody>
          <a:bodyPr vert="horz" wrap="none" lIns="81638" tIns="40819" rIns="81638" bIns="40819" anchorCtr="0" compatLnSpc="0"/>
          <a:lstStyle/>
          <a:p>
            <a:pPr hangingPunct="0"/>
            <a:r>
              <a:rPr lang="en-GB" sz="1270" dirty="0">
                <a:latin typeface="Ubuntu" pitchFamily="18"/>
                <a:ea typeface="Droid Sans Fallback" pitchFamily="2"/>
                <a:cs typeface="FreeSans" pitchFamily="2"/>
              </a:rPr>
              <a:t>Image source (PD): </a:t>
            </a:r>
            <a:r>
              <a:rPr lang="en-GB" sz="1270" dirty="0">
                <a:latin typeface="Ubuntu" pitchFamily="18"/>
                <a:ea typeface="Droid Sans Fallback" pitchFamily="2"/>
                <a:cs typeface="FreeSans" pitchFamily="2"/>
                <a:hlinkClick r:id="rId4"/>
              </a:rPr>
              <a:t>http://nssdc.gsfc.nasa.gov/nmc/spacecraftDisplay.do?id=MARIN1</a:t>
            </a:r>
          </a:p>
        </p:txBody>
      </p:sp>
      <p:pic>
        <p:nvPicPr>
          <p:cNvPr id="5" name="Grafik 4"/>
          <p:cNvPicPr>
            <a:picLocks noChangeAspect="1"/>
          </p:cNvPicPr>
          <p:nvPr/>
        </p:nvPicPr>
        <p:blipFill>
          <a:blip r:embed="rId5">
            <a:lum/>
            <a:alphaModFix/>
          </a:blip>
          <a:srcRect/>
          <a:stretch>
            <a:fillRect/>
          </a:stretch>
        </p:blipFill>
        <p:spPr>
          <a:xfrm>
            <a:off x="4951155" y="4092032"/>
            <a:ext cx="2289124" cy="2073273"/>
          </a:xfrm>
          <a:prstGeom prst="rect">
            <a:avLst/>
          </a:prstGeom>
          <a:noFill/>
          <a:ln>
            <a:noFill/>
          </a:ln>
        </p:spPr>
      </p:pic>
    </p:spTree>
    <p:extLst>
      <p:ext uri="{BB962C8B-B14F-4D97-AF65-F5344CB8AC3E}">
        <p14:creationId xmlns:p14="http://schemas.microsoft.com/office/powerpoint/2010/main" val="42821265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txBox="1">
            <a:spLocks noGrp="1"/>
          </p:cNvSpPr>
          <p:nvPr>
            <p:ph type="title"/>
          </p:nvPr>
        </p:nvSpPr>
        <p:spPr/>
        <p:txBody>
          <a:bodyPr/>
          <a:lstStyle/>
          <a:p>
            <a:pPr lvl="0"/>
            <a:r>
              <a:rPr lang="en-GB" dirty="0"/>
              <a:t>“Morris Worm”</a:t>
            </a:r>
          </a:p>
        </p:txBody>
      </p:sp>
      <p:sp>
        <p:nvSpPr>
          <p:cNvPr id="3" name="Textplatzhalter 2"/>
          <p:cNvSpPr txBox="1">
            <a:spLocks noGrp="1"/>
          </p:cNvSpPr>
          <p:nvPr>
            <p:ph idx="1"/>
          </p:nvPr>
        </p:nvSpPr>
        <p:spPr/>
        <p:txBody>
          <a:bodyPr/>
          <a:lstStyle/>
          <a:p>
            <a:pPr lvl="0">
              <a:buSzPct val="45000"/>
              <a:buFont typeface="StarSymbol"/>
              <a:buChar char="●"/>
            </a:pPr>
            <a:r>
              <a:rPr lang="de-DE" dirty="0"/>
              <a:t>Erster “Computervirus” – per Zufall</a:t>
            </a:r>
          </a:p>
          <a:p>
            <a:pPr lvl="0">
              <a:buSzPct val="45000"/>
              <a:buFont typeface="StarSymbol"/>
              <a:buChar char="●"/>
            </a:pPr>
            <a:r>
              <a:rPr lang="de-DE" dirty="0"/>
              <a:t>Entworfen als ein Forschungswerkzeug zum Zählen der Computer im Internet (1989)</a:t>
            </a:r>
          </a:p>
          <a:p>
            <a:pPr lvl="0">
              <a:buSzPct val="45000"/>
              <a:buFont typeface="StarSymbol"/>
              <a:buChar char="●"/>
            </a:pPr>
            <a:r>
              <a:rPr lang="de-DE" dirty="0"/>
              <a:t>Durch Bug verbreitete er sich selber</a:t>
            </a:r>
          </a:p>
          <a:p>
            <a:pPr lvl="1">
              <a:buSzPct val="45000"/>
              <a:buFont typeface="StarSymbol"/>
              <a:buChar char="●"/>
            </a:pPr>
            <a:r>
              <a:rPr lang="de-DE" dirty="0"/>
              <a:t>10% des Internetverkehrs </a:t>
            </a:r>
          </a:p>
          <a:p>
            <a:pPr lvl="1">
              <a:buSzPct val="45000"/>
              <a:buFont typeface="StarSymbol"/>
              <a:buChar char="●"/>
            </a:pPr>
            <a:r>
              <a:rPr lang="de-DE" dirty="0"/>
              <a:t>Ein PC konnte mehrmals infiziert werden</a:t>
            </a:r>
          </a:p>
          <a:p>
            <a:pPr>
              <a:buSzPct val="45000"/>
              <a:buFont typeface="StarSymbol"/>
              <a:buChar char="●"/>
            </a:pPr>
            <a:r>
              <a:rPr lang="de-DE" dirty="0"/>
              <a:t>10k-10.000k$ </a:t>
            </a:r>
            <a:r>
              <a:rPr lang="de-DE" dirty="0" smtClean="0"/>
              <a:t>Schaden</a:t>
            </a:r>
            <a:endParaRPr lang="de-DE" dirty="0"/>
          </a:p>
        </p:txBody>
      </p:sp>
      <p:sp>
        <p:nvSpPr>
          <p:cNvPr id="8" name="Foliennummernplatzhalter 3"/>
          <p:cNvSpPr>
            <a:spLocks noGrp="1"/>
          </p:cNvSpPr>
          <p:nvPr>
            <p:ph type="sldNum" sz="quarter" idx="12"/>
          </p:nvPr>
        </p:nvSpPr>
        <p:spPr/>
        <p:txBody>
          <a:bodyPr/>
          <a:lstStyle/>
          <a:p>
            <a:pPr lvl="0"/>
            <a:fld id="{CD4A3B37-D44E-46CD-8B43-771EBC0014B2}" type="slidenum">
              <a:t>16</a:t>
            </a:fld>
            <a:endParaRPr lang="en-GB"/>
          </a:p>
        </p:txBody>
      </p:sp>
      <p:sp>
        <p:nvSpPr>
          <p:cNvPr id="4" name="Textfeld 3"/>
          <p:cNvSpPr txBox="1"/>
          <p:nvPr/>
        </p:nvSpPr>
        <p:spPr>
          <a:xfrm>
            <a:off x="2859962" y="6138868"/>
            <a:ext cx="8348607" cy="314469"/>
          </a:xfrm>
          <a:prstGeom prst="rect">
            <a:avLst/>
          </a:prstGeom>
          <a:noFill/>
          <a:ln>
            <a:noFill/>
          </a:ln>
        </p:spPr>
        <p:txBody>
          <a:bodyPr vert="horz" wrap="none" lIns="81638" tIns="40819" rIns="81638" bIns="40819" anchorCtr="0" compatLnSpc="0"/>
          <a:lstStyle/>
          <a:p>
            <a:pPr hangingPunct="0"/>
            <a:r>
              <a:rPr lang="en-GB" sz="1270" dirty="0">
                <a:latin typeface="Ubuntu" pitchFamily="18"/>
                <a:ea typeface="Droid Sans Fallback" pitchFamily="2"/>
                <a:cs typeface="FreeSans" pitchFamily="2"/>
              </a:rPr>
              <a:t>Image source (CC): </a:t>
            </a:r>
            <a:r>
              <a:rPr lang="en-GB" sz="1270" dirty="0">
                <a:latin typeface="Ubuntu" pitchFamily="18"/>
                <a:ea typeface="Droid Sans Fallback" pitchFamily="2"/>
                <a:cs typeface="FreeSans" pitchFamily="2"/>
                <a:hlinkClick r:id="rId3"/>
              </a:rPr>
              <a:t>https://en.wikipedia.org/wiki/Morris_worm#/media/File:Morris_Worm.jpg</a:t>
            </a:r>
          </a:p>
        </p:txBody>
      </p:sp>
      <p:pic>
        <p:nvPicPr>
          <p:cNvPr id="5" name="Grafik 4"/>
          <p:cNvPicPr>
            <a:picLocks noChangeAspect="1"/>
          </p:cNvPicPr>
          <p:nvPr/>
        </p:nvPicPr>
        <p:blipFill>
          <a:blip r:embed="rId4">
            <a:lum/>
            <a:alphaModFix/>
          </a:blip>
          <a:srcRect/>
          <a:stretch>
            <a:fillRect/>
          </a:stretch>
        </p:blipFill>
        <p:spPr>
          <a:xfrm>
            <a:off x="7945788" y="2888365"/>
            <a:ext cx="2326676" cy="3102236"/>
          </a:xfrm>
          <a:prstGeom prst="rect">
            <a:avLst/>
          </a:prstGeom>
          <a:noFill/>
          <a:ln>
            <a:noFill/>
          </a:ln>
        </p:spPr>
      </p:pic>
      <p:pic>
        <p:nvPicPr>
          <p:cNvPr id="1026" name="Picture 2" descr="https://upload.wikimedia.org/wikipedia/commons/thumb/8/86/Robert_Tappan_Morris.jpg/220px-Robert_Tappan_Morris.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20336" y="96968"/>
            <a:ext cx="1335782" cy="13539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11770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txBox="1">
            <a:spLocks noGrp="1"/>
          </p:cNvSpPr>
          <p:nvPr>
            <p:ph type="title"/>
          </p:nvPr>
        </p:nvSpPr>
        <p:spPr/>
        <p:txBody>
          <a:bodyPr/>
          <a:lstStyle/>
          <a:p>
            <a:pPr lvl="0"/>
            <a:r>
              <a:rPr lang="en-GB" dirty="0"/>
              <a:t>Mars Climate Orbiter</a:t>
            </a:r>
          </a:p>
        </p:txBody>
      </p:sp>
      <p:sp>
        <p:nvSpPr>
          <p:cNvPr id="3" name="Textplatzhalter 2"/>
          <p:cNvSpPr txBox="1">
            <a:spLocks noGrp="1"/>
          </p:cNvSpPr>
          <p:nvPr>
            <p:ph idx="1"/>
          </p:nvPr>
        </p:nvSpPr>
        <p:spPr/>
        <p:txBody>
          <a:bodyPr/>
          <a:lstStyle/>
          <a:p>
            <a:pPr lvl="0">
              <a:buSzPct val="45000"/>
              <a:buFont typeface="StarSymbol"/>
              <a:buChar char="●"/>
            </a:pPr>
            <a:r>
              <a:rPr lang="de-DE" dirty="0"/>
              <a:t>Verloren 1999 beim Anflug auf den Mars</a:t>
            </a:r>
          </a:p>
          <a:p>
            <a:pPr lvl="0">
              <a:buSzPct val="45000"/>
              <a:buFont typeface="StarSymbol"/>
              <a:buChar char="●"/>
            </a:pPr>
            <a:r>
              <a:rPr lang="de-DE" dirty="0"/>
              <a:t>~ 330 Millionen-US-$ Schaden</a:t>
            </a:r>
          </a:p>
          <a:p>
            <a:pPr lvl="0">
              <a:buSzPct val="45000"/>
              <a:buFont typeface="StarSymbol"/>
              <a:buChar char="●"/>
            </a:pPr>
            <a:r>
              <a:rPr lang="de-DE" dirty="0"/>
              <a:t>Grund: Einheitenfehler im Navi (metrisch vs. </a:t>
            </a:r>
            <a:r>
              <a:rPr lang="de-DE" dirty="0" smtClean="0"/>
              <a:t>imperial)</a:t>
            </a:r>
            <a:endParaRPr lang="de-DE" dirty="0"/>
          </a:p>
        </p:txBody>
      </p:sp>
      <p:sp>
        <p:nvSpPr>
          <p:cNvPr id="8" name="Foliennummernplatzhalter 3"/>
          <p:cNvSpPr>
            <a:spLocks noGrp="1"/>
          </p:cNvSpPr>
          <p:nvPr>
            <p:ph type="sldNum" sz="quarter" idx="12"/>
          </p:nvPr>
        </p:nvSpPr>
        <p:spPr/>
        <p:txBody>
          <a:bodyPr/>
          <a:lstStyle/>
          <a:p>
            <a:pPr lvl="0"/>
            <a:fld id="{8A78E4C3-CDBE-4544-BC43-0DD0A4741814}" type="slidenum">
              <a:t>17</a:t>
            </a:fld>
            <a:endParaRPr lang="en-GB"/>
          </a:p>
        </p:txBody>
      </p:sp>
      <p:pic>
        <p:nvPicPr>
          <p:cNvPr id="4" name="Grafik 3"/>
          <p:cNvPicPr>
            <a:picLocks noChangeAspect="1"/>
          </p:cNvPicPr>
          <p:nvPr/>
        </p:nvPicPr>
        <p:blipFill>
          <a:blip r:embed="rId3">
            <a:lum/>
            <a:alphaModFix/>
          </a:blip>
          <a:srcRect/>
          <a:stretch>
            <a:fillRect/>
          </a:stretch>
        </p:blipFill>
        <p:spPr>
          <a:xfrm>
            <a:off x="7968208" y="3560252"/>
            <a:ext cx="1959307" cy="2556243"/>
          </a:xfrm>
          <a:prstGeom prst="rect">
            <a:avLst/>
          </a:prstGeom>
          <a:noFill/>
          <a:ln>
            <a:noFill/>
          </a:ln>
        </p:spPr>
      </p:pic>
      <p:sp>
        <p:nvSpPr>
          <p:cNvPr id="5" name="Textfeld 4"/>
          <p:cNvSpPr txBox="1"/>
          <p:nvPr/>
        </p:nvSpPr>
        <p:spPr>
          <a:xfrm>
            <a:off x="4773557" y="6264851"/>
            <a:ext cx="8348607" cy="314469"/>
          </a:xfrm>
          <a:prstGeom prst="rect">
            <a:avLst/>
          </a:prstGeom>
          <a:noFill/>
          <a:ln>
            <a:noFill/>
          </a:ln>
        </p:spPr>
        <p:txBody>
          <a:bodyPr vert="horz" wrap="none" lIns="81638" tIns="40819" rIns="81638" bIns="40819" anchorCtr="0" compatLnSpc="0"/>
          <a:lstStyle/>
          <a:p>
            <a:pPr hangingPunct="0"/>
            <a:r>
              <a:rPr lang="en-GB" sz="1270" dirty="0">
                <a:latin typeface="Ubuntu" pitchFamily="18"/>
                <a:ea typeface="Droid Sans Fallback" pitchFamily="2"/>
                <a:cs typeface="FreeSans" pitchFamily="2"/>
              </a:rPr>
              <a:t>Image source (PD): </a:t>
            </a:r>
            <a:r>
              <a:rPr lang="en-GB" sz="1270" dirty="0">
                <a:latin typeface="Ubuntu" pitchFamily="18"/>
                <a:ea typeface="Droid Sans Fallback" pitchFamily="2"/>
                <a:cs typeface="FreeSans" pitchFamily="2"/>
                <a:hlinkClick r:id="rId4"/>
              </a:rPr>
              <a:t>https://en.wikipedia.org/wiki/Mars_Climate_Orbiter</a:t>
            </a:r>
          </a:p>
        </p:txBody>
      </p:sp>
    </p:spTree>
    <p:extLst>
      <p:ext uri="{BB962C8B-B14F-4D97-AF65-F5344CB8AC3E}">
        <p14:creationId xmlns:p14="http://schemas.microsoft.com/office/powerpoint/2010/main" val="9782552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txBox="1">
            <a:spLocks noGrp="1"/>
          </p:cNvSpPr>
          <p:nvPr>
            <p:ph type="title"/>
          </p:nvPr>
        </p:nvSpPr>
        <p:spPr/>
        <p:txBody>
          <a:bodyPr/>
          <a:lstStyle/>
          <a:p>
            <a:pPr lvl="0"/>
            <a:r>
              <a:rPr lang="en-GB" dirty="0"/>
              <a:t>Mars Polar Lander</a:t>
            </a:r>
          </a:p>
        </p:txBody>
      </p:sp>
      <p:sp>
        <p:nvSpPr>
          <p:cNvPr id="3" name="Textplatzhalter 2"/>
          <p:cNvSpPr txBox="1">
            <a:spLocks noGrp="1"/>
          </p:cNvSpPr>
          <p:nvPr>
            <p:ph idx="1"/>
          </p:nvPr>
        </p:nvSpPr>
        <p:spPr/>
        <p:txBody>
          <a:bodyPr/>
          <a:lstStyle/>
          <a:p>
            <a:pPr lvl="0">
              <a:buSzPct val="45000"/>
              <a:buFont typeface="StarSymbol"/>
              <a:buChar char="●"/>
            </a:pPr>
            <a:r>
              <a:rPr lang="de-DE" dirty="0"/>
              <a:t>Verloren bei der Marslandung 1999</a:t>
            </a:r>
          </a:p>
          <a:p>
            <a:pPr lvl="0">
              <a:buSzPct val="45000"/>
              <a:buFont typeface="StarSymbol"/>
              <a:buChar char="●"/>
            </a:pPr>
            <a:r>
              <a:rPr lang="de-DE" dirty="0"/>
              <a:t>~ 330 Millionen-US-$ Schaden</a:t>
            </a:r>
          </a:p>
          <a:p>
            <a:pPr lvl="0">
              <a:buSzPct val="45000"/>
              <a:buFont typeface="StarSymbol"/>
              <a:buChar char="●"/>
            </a:pPr>
            <a:r>
              <a:rPr lang="de-DE" dirty="0"/>
              <a:t>Fehler in der Software interpretierte Vibrationen bei </a:t>
            </a:r>
            <a:r>
              <a:rPr lang="de-DE" dirty="0" smtClean="0"/>
              <a:t>dem Ausfahren der Landebeine als </a:t>
            </a:r>
            <a:r>
              <a:rPr lang="de-DE" dirty="0"/>
              <a:t>tatsächliche Landung und schaltete Triebwerke zu früh ab</a:t>
            </a:r>
          </a:p>
        </p:txBody>
      </p:sp>
      <p:sp>
        <p:nvSpPr>
          <p:cNvPr id="8" name="Foliennummernplatzhalter 3"/>
          <p:cNvSpPr>
            <a:spLocks noGrp="1"/>
          </p:cNvSpPr>
          <p:nvPr>
            <p:ph type="sldNum" sz="quarter" idx="12"/>
          </p:nvPr>
        </p:nvSpPr>
        <p:spPr/>
        <p:txBody>
          <a:bodyPr/>
          <a:lstStyle/>
          <a:p>
            <a:pPr lvl="0"/>
            <a:fld id="{ACA8E179-9E3F-401C-B06F-47498E4AC3A1}" type="slidenum">
              <a:t>18</a:t>
            </a:fld>
            <a:endParaRPr lang="en-GB"/>
          </a:p>
        </p:txBody>
      </p:sp>
      <p:pic>
        <p:nvPicPr>
          <p:cNvPr id="4" name="Grafik 3"/>
          <p:cNvPicPr>
            <a:picLocks noChangeAspect="1"/>
          </p:cNvPicPr>
          <p:nvPr/>
        </p:nvPicPr>
        <p:blipFill>
          <a:blip r:embed="rId3">
            <a:lum/>
            <a:alphaModFix/>
          </a:blip>
          <a:srcRect/>
          <a:stretch>
            <a:fillRect/>
          </a:stretch>
        </p:blipFill>
        <p:spPr>
          <a:xfrm>
            <a:off x="4736611" y="4114905"/>
            <a:ext cx="2491259" cy="1632756"/>
          </a:xfrm>
          <a:prstGeom prst="rect">
            <a:avLst/>
          </a:prstGeom>
          <a:noFill/>
          <a:ln>
            <a:noFill/>
          </a:ln>
        </p:spPr>
      </p:pic>
      <p:sp>
        <p:nvSpPr>
          <p:cNvPr id="5" name="Textfeld 4"/>
          <p:cNvSpPr txBox="1"/>
          <p:nvPr/>
        </p:nvSpPr>
        <p:spPr>
          <a:xfrm>
            <a:off x="3575721" y="6205317"/>
            <a:ext cx="8348607" cy="314469"/>
          </a:xfrm>
          <a:prstGeom prst="rect">
            <a:avLst/>
          </a:prstGeom>
          <a:noFill/>
          <a:ln>
            <a:noFill/>
          </a:ln>
        </p:spPr>
        <p:txBody>
          <a:bodyPr vert="horz" wrap="none" lIns="81638" tIns="40819" rIns="81638" bIns="40819" anchorCtr="0" compatLnSpc="0"/>
          <a:lstStyle/>
          <a:p>
            <a:pPr hangingPunct="0"/>
            <a:r>
              <a:rPr lang="en-GB" sz="1270" dirty="0">
                <a:latin typeface="Ubuntu" pitchFamily="18"/>
                <a:ea typeface="Droid Sans Fallback" pitchFamily="2"/>
                <a:cs typeface="FreeSans" pitchFamily="2"/>
              </a:rPr>
              <a:t>Image source (PD): </a:t>
            </a:r>
            <a:r>
              <a:rPr lang="en-GB" sz="1270" dirty="0">
                <a:latin typeface="Ubuntu" pitchFamily="18"/>
                <a:ea typeface="Droid Sans Fallback" pitchFamily="2"/>
                <a:cs typeface="FreeSans" pitchFamily="2"/>
                <a:hlinkClick r:id="rId4"/>
              </a:rPr>
              <a:t>https://en.wikipedia.org/wiki/Mars_Polar_Lander</a:t>
            </a:r>
          </a:p>
        </p:txBody>
      </p:sp>
    </p:spTree>
    <p:extLst>
      <p:ext uri="{BB962C8B-B14F-4D97-AF65-F5344CB8AC3E}">
        <p14:creationId xmlns:p14="http://schemas.microsoft.com/office/powerpoint/2010/main" val="19714507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txBox="1">
            <a:spLocks noGrp="1"/>
          </p:cNvSpPr>
          <p:nvPr>
            <p:ph type="title"/>
          </p:nvPr>
        </p:nvSpPr>
        <p:spPr/>
        <p:txBody>
          <a:bodyPr/>
          <a:lstStyle/>
          <a:p>
            <a:pPr lvl="0"/>
            <a:r>
              <a:rPr lang="en-GB" dirty="0"/>
              <a:t>Patriot Missile Disaster</a:t>
            </a:r>
          </a:p>
        </p:txBody>
      </p:sp>
      <p:sp>
        <p:nvSpPr>
          <p:cNvPr id="3" name="Textplatzhalter 2"/>
          <p:cNvSpPr txBox="1">
            <a:spLocks noGrp="1"/>
          </p:cNvSpPr>
          <p:nvPr>
            <p:ph idx="1"/>
          </p:nvPr>
        </p:nvSpPr>
        <p:spPr/>
        <p:txBody>
          <a:bodyPr/>
          <a:lstStyle/>
          <a:p>
            <a:pPr lvl="0">
              <a:buSzPct val="45000"/>
              <a:buFont typeface="StarSymbol"/>
              <a:buChar char="●"/>
            </a:pPr>
            <a:r>
              <a:rPr lang="de-DE" dirty="0"/>
              <a:t>Fehler im Zielsuchsystem führte zum Verfehlen der abzufangenden Rakete und somit zum Tod von 28 Menschen während des Golfkriegs 1991</a:t>
            </a:r>
          </a:p>
          <a:p>
            <a:pPr lvl="0">
              <a:buSzPct val="45000"/>
              <a:buFont typeface="StarSymbol"/>
              <a:buChar char="●"/>
            </a:pPr>
            <a:r>
              <a:rPr lang="de-DE" dirty="0"/>
              <a:t>Grund: Fehlerhafte Zeitberechnung durch ungenaue arithmetische Berechnungen (Kommastellen wurden nach 24Bit abgeschnitten, was zu Ungenauigkeiten führte)</a:t>
            </a:r>
          </a:p>
        </p:txBody>
      </p:sp>
      <p:sp>
        <p:nvSpPr>
          <p:cNvPr id="8" name="Foliennummernplatzhalter 3"/>
          <p:cNvSpPr>
            <a:spLocks noGrp="1"/>
          </p:cNvSpPr>
          <p:nvPr>
            <p:ph type="sldNum" sz="quarter" idx="12"/>
          </p:nvPr>
        </p:nvSpPr>
        <p:spPr/>
        <p:txBody>
          <a:bodyPr/>
          <a:lstStyle/>
          <a:p>
            <a:pPr lvl="0"/>
            <a:fld id="{8BACE739-411E-43D9-B0CB-CEC2AC2D5AE8}" type="slidenum">
              <a:t>19</a:t>
            </a:fld>
            <a:endParaRPr lang="en-GB"/>
          </a:p>
        </p:txBody>
      </p:sp>
      <p:pic>
        <p:nvPicPr>
          <p:cNvPr id="4" name="Grafik 3"/>
          <p:cNvPicPr>
            <a:picLocks noChangeAspect="1"/>
          </p:cNvPicPr>
          <p:nvPr/>
        </p:nvPicPr>
        <p:blipFill>
          <a:blip r:embed="rId3">
            <a:lum/>
            <a:alphaModFix/>
          </a:blip>
          <a:srcRect/>
          <a:stretch>
            <a:fillRect/>
          </a:stretch>
        </p:blipFill>
        <p:spPr>
          <a:xfrm>
            <a:off x="4614155" y="4221672"/>
            <a:ext cx="2591837" cy="1943633"/>
          </a:xfrm>
          <a:prstGeom prst="rect">
            <a:avLst/>
          </a:prstGeom>
          <a:noFill/>
          <a:ln>
            <a:noFill/>
          </a:ln>
        </p:spPr>
      </p:pic>
      <p:sp>
        <p:nvSpPr>
          <p:cNvPr id="5" name="Textfeld 4"/>
          <p:cNvSpPr txBox="1"/>
          <p:nvPr/>
        </p:nvSpPr>
        <p:spPr>
          <a:xfrm>
            <a:off x="3503713" y="6210876"/>
            <a:ext cx="8348607" cy="314469"/>
          </a:xfrm>
          <a:prstGeom prst="rect">
            <a:avLst/>
          </a:prstGeom>
          <a:noFill/>
          <a:ln>
            <a:noFill/>
          </a:ln>
        </p:spPr>
        <p:txBody>
          <a:bodyPr vert="horz" wrap="none" lIns="81638" tIns="40819" rIns="81638" bIns="40819" anchorCtr="0" compatLnSpc="0"/>
          <a:lstStyle/>
          <a:p>
            <a:pPr hangingPunct="0"/>
            <a:r>
              <a:rPr lang="en-GB" sz="1270" dirty="0">
                <a:latin typeface="Ubuntu" pitchFamily="18"/>
                <a:ea typeface="Droid Sans Fallback" pitchFamily="2"/>
                <a:cs typeface="FreeSans" pitchFamily="2"/>
              </a:rPr>
              <a:t>Image source (CC): </a:t>
            </a:r>
            <a:r>
              <a:rPr lang="en-GB" sz="1270" dirty="0">
                <a:latin typeface="Ubuntu" pitchFamily="18"/>
                <a:ea typeface="Droid Sans Fallback" pitchFamily="2"/>
                <a:cs typeface="FreeSans" pitchFamily="2"/>
                <a:hlinkClick r:id="rId4"/>
              </a:rPr>
              <a:t>https://en.wikipedia.org/wiki/MIM-104_Patriot</a:t>
            </a:r>
          </a:p>
        </p:txBody>
      </p:sp>
    </p:spTree>
    <p:extLst>
      <p:ext uri="{BB962C8B-B14F-4D97-AF65-F5344CB8AC3E}">
        <p14:creationId xmlns:p14="http://schemas.microsoft.com/office/powerpoint/2010/main" val="25439481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p:txBody>
          <a:bodyPr/>
          <a:lstStyle/>
          <a:p>
            <a:r>
              <a:rPr lang="en-US" dirty="0" err="1"/>
              <a:t>Organisatorisches</a:t>
            </a:r>
            <a:r>
              <a:rPr lang="en-US" dirty="0"/>
              <a:t>: </a:t>
            </a:r>
            <a:r>
              <a:rPr lang="en-US" dirty="0" err="1"/>
              <a:t>Übersicht</a:t>
            </a:r>
            <a:endParaRPr lang="en-US" dirty="0"/>
          </a:p>
        </p:txBody>
      </p:sp>
      <p:sp>
        <p:nvSpPr>
          <p:cNvPr id="6" name="Inhaltsplatzhalter 5"/>
          <p:cNvSpPr>
            <a:spLocks noGrp="1"/>
          </p:cNvSpPr>
          <p:nvPr>
            <p:ph idx="1"/>
          </p:nvPr>
        </p:nvSpPr>
        <p:spPr/>
        <p:txBody>
          <a:bodyPr/>
          <a:lstStyle/>
          <a:p>
            <a:r>
              <a:rPr lang="en-US" dirty="0" err="1"/>
              <a:t>Durchführung</a:t>
            </a:r>
            <a:r>
              <a:rPr lang="en-US" dirty="0"/>
              <a:t>:</a:t>
            </a:r>
          </a:p>
          <a:p>
            <a:pPr lvl="1"/>
            <a:r>
              <a:rPr lang="en-US" dirty="0" err="1"/>
              <a:t>Vorlesung</a:t>
            </a:r>
            <a:r>
              <a:rPr lang="en-US" dirty="0"/>
              <a:t>: Prof. Dr.-</a:t>
            </a:r>
            <a:r>
              <a:rPr lang="en-US" dirty="0" err="1"/>
              <a:t>Ing</a:t>
            </a:r>
            <a:r>
              <a:rPr lang="en-US" dirty="0"/>
              <a:t>. </a:t>
            </a:r>
            <a:r>
              <a:rPr lang="en-US" dirty="0" smtClean="0"/>
              <a:t>Janet </a:t>
            </a:r>
            <a:r>
              <a:rPr lang="en-US" dirty="0"/>
              <a:t>Siegmund</a:t>
            </a:r>
          </a:p>
          <a:p>
            <a:pPr lvl="1"/>
            <a:r>
              <a:rPr lang="en-US" dirty="0" err="1"/>
              <a:t>Übung</a:t>
            </a:r>
            <a:r>
              <a:rPr lang="en-US" dirty="0"/>
              <a:t>: </a:t>
            </a:r>
            <a:r>
              <a:rPr lang="de-DE" dirty="0" smtClean="0"/>
              <a:t>??</a:t>
            </a:r>
            <a:endParaRPr lang="de-DE" dirty="0"/>
          </a:p>
          <a:p>
            <a:endParaRPr lang="en-US" dirty="0"/>
          </a:p>
          <a:p>
            <a:r>
              <a:rPr lang="en-US" dirty="0" err="1"/>
              <a:t>Webseiten</a:t>
            </a:r>
            <a:r>
              <a:rPr lang="en-US" dirty="0"/>
              <a:t> </a:t>
            </a:r>
            <a:r>
              <a:rPr lang="en-US" dirty="0" err="1"/>
              <a:t>im</a:t>
            </a:r>
            <a:r>
              <a:rPr lang="en-US" dirty="0"/>
              <a:t> </a:t>
            </a:r>
            <a:r>
              <a:rPr lang="en-US" dirty="0" smtClean="0"/>
              <a:t>OPAL</a:t>
            </a:r>
            <a:endParaRPr lang="en-US" dirty="0"/>
          </a:p>
          <a:p>
            <a:pPr lvl="1"/>
            <a:r>
              <a:rPr lang="en-US" dirty="0" err="1"/>
              <a:t>Folien</a:t>
            </a:r>
            <a:r>
              <a:rPr lang="en-US" dirty="0"/>
              <a:t> </a:t>
            </a:r>
            <a:r>
              <a:rPr lang="en-US" dirty="0" err="1"/>
              <a:t>als</a:t>
            </a:r>
            <a:r>
              <a:rPr lang="en-US" dirty="0"/>
              <a:t> </a:t>
            </a:r>
            <a:r>
              <a:rPr lang="en-US" dirty="0" err="1"/>
              <a:t>Skript</a:t>
            </a:r>
            <a:r>
              <a:rPr lang="en-US" dirty="0"/>
              <a:t> </a:t>
            </a:r>
            <a:r>
              <a:rPr lang="en-US" dirty="0" err="1"/>
              <a:t>mit</a:t>
            </a:r>
            <a:r>
              <a:rPr lang="en-US" dirty="0"/>
              <a:t> PW: </a:t>
            </a:r>
            <a:r>
              <a:rPr lang="de-DE" dirty="0"/>
              <a:t>Intelli_1819_SE</a:t>
            </a:r>
            <a:endParaRPr lang="en-US" dirty="0"/>
          </a:p>
          <a:p>
            <a:pPr lvl="1"/>
            <a:r>
              <a:rPr lang="de-DE" dirty="0"/>
              <a:t>Übung</a:t>
            </a:r>
            <a:r>
              <a:rPr lang="en-US" dirty="0"/>
              <a:t>: </a:t>
            </a:r>
            <a:r>
              <a:rPr lang="en-US" dirty="0" err="1"/>
              <a:t>Übungsrelevante</a:t>
            </a:r>
            <a:r>
              <a:rPr lang="en-US" dirty="0"/>
              <a:t> </a:t>
            </a:r>
            <a:r>
              <a:rPr lang="en-US" dirty="0" err="1"/>
              <a:t>Daten</a:t>
            </a:r>
            <a:r>
              <a:rPr lang="en-US" dirty="0"/>
              <a:t> (</a:t>
            </a:r>
            <a:r>
              <a:rPr lang="en-US" dirty="0" err="1"/>
              <a:t>Aufgaben</a:t>
            </a:r>
            <a:r>
              <a:rPr lang="en-US" dirty="0"/>
              <a:t>!) &amp; </a:t>
            </a:r>
            <a:r>
              <a:rPr lang="en-US" dirty="0" err="1"/>
              <a:t>Infos</a:t>
            </a:r>
            <a:endParaRPr lang="en-US" dirty="0"/>
          </a:p>
          <a:p>
            <a:pPr lvl="1"/>
            <a:endParaRPr lang="en-US" dirty="0"/>
          </a:p>
        </p:txBody>
      </p:sp>
      <p:sp>
        <p:nvSpPr>
          <p:cNvPr id="4" name="Foliennummernplatzhalter 3"/>
          <p:cNvSpPr>
            <a:spLocks noGrp="1"/>
          </p:cNvSpPr>
          <p:nvPr>
            <p:ph type="sldNum" sz="quarter" idx="12"/>
          </p:nvPr>
        </p:nvSpPr>
        <p:spPr/>
        <p:txBody>
          <a:bodyPr/>
          <a:lstStyle/>
          <a:p>
            <a:fld id="{6C6AE60A-B69C-4790-82F7-3882EDF23186}" type="slidenum">
              <a:rPr lang="de-DE" smtClean="0"/>
              <a:pPr/>
              <a:t>2</a:t>
            </a:fld>
            <a:endParaRPr lang="de-DE"/>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txBox="1">
            <a:spLocks noGrp="1"/>
          </p:cNvSpPr>
          <p:nvPr>
            <p:ph type="title"/>
          </p:nvPr>
        </p:nvSpPr>
        <p:spPr/>
        <p:txBody>
          <a:bodyPr/>
          <a:lstStyle/>
          <a:p>
            <a:pPr lvl="0"/>
            <a:r>
              <a:rPr lang="en-GB" dirty="0"/>
              <a:t>AT&amp;T </a:t>
            </a:r>
            <a:r>
              <a:rPr lang="en-GB" dirty="0" err="1"/>
              <a:t>Telefonnetzwerk</a:t>
            </a:r>
            <a:r>
              <a:rPr lang="en-GB" dirty="0"/>
              <a:t>-Crash</a:t>
            </a:r>
          </a:p>
        </p:txBody>
      </p:sp>
      <p:sp>
        <p:nvSpPr>
          <p:cNvPr id="3" name="Textplatzhalter 2"/>
          <p:cNvSpPr txBox="1">
            <a:spLocks noGrp="1"/>
          </p:cNvSpPr>
          <p:nvPr>
            <p:ph idx="1"/>
          </p:nvPr>
        </p:nvSpPr>
        <p:spPr/>
        <p:txBody>
          <a:bodyPr/>
          <a:lstStyle/>
          <a:p>
            <a:pPr lvl="0">
              <a:buSzPct val="45000"/>
              <a:buFont typeface="StarSymbol"/>
              <a:buChar char="●"/>
            </a:pPr>
            <a:r>
              <a:rPr lang="de-DE" dirty="0"/>
              <a:t>AT&amp;T Netzwerk kollabierte am 15.1.1990</a:t>
            </a:r>
          </a:p>
          <a:p>
            <a:pPr lvl="0">
              <a:buSzPct val="45000"/>
              <a:buFont typeface="StarSymbol"/>
              <a:buChar char="●"/>
            </a:pPr>
            <a:r>
              <a:rPr lang="de-DE" dirty="0"/>
              <a:t>11 h Ausfall, ~ 60 Millionen-US-$ </a:t>
            </a:r>
            <a:r>
              <a:rPr lang="de-DE" dirty="0" smtClean="0"/>
              <a:t>Schaden</a:t>
            </a:r>
          </a:p>
          <a:p>
            <a:pPr lvl="0">
              <a:buSzPct val="45000"/>
              <a:buFont typeface="StarSymbol"/>
              <a:buChar char="●"/>
            </a:pPr>
            <a:endParaRPr lang="de-DE" dirty="0"/>
          </a:p>
          <a:p>
            <a:pPr lvl="0">
              <a:buSzPct val="45000"/>
              <a:buFont typeface="StarSymbol"/>
              <a:buChar char="●"/>
            </a:pPr>
            <a:endParaRPr lang="de-DE" dirty="0" smtClean="0"/>
          </a:p>
          <a:p>
            <a:pPr lvl="0">
              <a:buSzPct val="45000"/>
              <a:buFont typeface="StarSymbol"/>
              <a:buChar char="●"/>
            </a:pPr>
            <a:endParaRPr lang="de-DE" dirty="0"/>
          </a:p>
          <a:p>
            <a:pPr lvl="0">
              <a:buSzPct val="45000"/>
              <a:buFont typeface="StarSymbol"/>
              <a:buChar char="●"/>
            </a:pPr>
            <a:endParaRPr lang="de-DE" dirty="0" smtClean="0"/>
          </a:p>
          <a:p>
            <a:pPr lvl="0">
              <a:buSzPct val="45000"/>
              <a:buFont typeface="StarSymbol"/>
              <a:buChar char="●"/>
            </a:pPr>
            <a:r>
              <a:rPr lang="en-US" dirty="0">
                <a:hlinkClick r:id="rId3"/>
              </a:rPr>
              <a:t>http://www.phworld.org/history/attcrash.htm</a:t>
            </a:r>
            <a:endParaRPr lang="de-DE" dirty="0"/>
          </a:p>
          <a:p>
            <a:pPr lvl="0">
              <a:buSzPct val="45000"/>
              <a:buFont typeface="StarSymbol"/>
              <a:buChar char="●"/>
            </a:pPr>
            <a:endParaRPr lang="de-DE" dirty="0"/>
          </a:p>
        </p:txBody>
      </p:sp>
      <p:sp>
        <p:nvSpPr>
          <p:cNvPr id="8" name="Foliennummernplatzhalter 3"/>
          <p:cNvSpPr>
            <a:spLocks noGrp="1"/>
          </p:cNvSpPr>
          <p:nvPr>
            <p:ph type="sldNum" sz="quarter" idx="12"/>
          </p:nvPr>
        </p:nvSpPr>
        <p:spPr/>
        <p:txBody>
          <a:bodyPr/>
          <a:lstStyle/>
          <a:p>
            <a:pPr lvl="0"/>
            <a:fld id="{07173DB1-DEC6-4B26-8512-CEC2337B52CF}" type="slidenum">
              <a:t>20</a:t>
            </a:fld>
            <a:endParaRPr lang="en-GB"/>
          </a:p>
        </p:txBody>
      </p:sp>
      <p:sp>
        <p:nvSpPr>
          <p:cNvPr id="4" name="Textfeld 3"/>
          <p:cNvSpPr txBox="1"/>
          <p:nvPr/>
        </p:nvSpPr>
        <p:spPr>
          <a:xfrm>
            <a:off x="2927649" y="6299057"/>
            <a:ext cx="8348607" cy="314469"/>
          </a:xfrm>
          <a:prstGeom prst="rect">
            <a:avLst/>
          </a:prstGeom>
          <a:noFill/>
          <a:ln>
            <a:noFill/>
          </a:ln>
        </p:spPr>
        <p:txBody>
          <a:bodyPr vert="horz" wrap="none" lIns="81638" tIns="40819" rIns="81638" bIns="40819" anchorCtr="0" compatLnSpc="0"/>
          <a:lstStyle/>
          <a:p>
            <a:pPr hangingPunct="0"/>
            <a:r>
              <a:rPr lang="en-GB" sz="1270">
                <a:latin typeface="Ubuntu" pitchFamily="18"/>
                <a:ea typeface="Droid Sans Fallback" pitchFamily="2"/>
                <a:cs typeface="FreeSans" pitchFamily="2"/>
              </a:rPr>
              <a:t>Image source (FU): </a:t>
            </a:r>
            <a:r>
              <a:rPr lang="en-GB" sz="1270">
                <a:latin typeface="Ubuntu" pitchFamily="18"/>
                <a:ea typeface="Droid Sans Fallback" pitchFamily="2"/>
                <a:cs typeface="FreeSans" pitchFamily="2"/>
                <a:hlinkClick r:id="rId4"/>
              </a:rPr>
              <a:t>http://www.att.com/gen/press-room?pid=6158&amp;cat=46&amp;u=484</a:t>
            </a:r>
          </a:p>
        </p:txBody>
      </p:sp>
      <p:pic>
        <p:nvPicPr>
          <p:cNvPr id="5" name="Grafik 4"/>
          <p:cNvPicPr>
            <a:picLocks noChangeAspect="1"/>
          </p:cNvPicPr>
          <p:nvPr/>
        </p:nvPicPr>
        <p:blipFill>
          <a:blip r:embed="rId5">
            <a:lum/>
            <a:alphaModFix/>
          </a:blip>
          <a:srcRect/>
          <a:stretch>
            <a:fillRect/>
          </a:stretch>
        </p:blipFill>
        <p:spPr>
          <a:xfrm>
            <a:off x="9480376" y="3793189"/>
            <a:ext cx="1436825" cy="2198343"/>
          </a:xfrm>
          <a:prstGeom prst="rect">
            <a:avLst/>
          </a:prstGeom>
          <a:noFill/>
          <a:ln>
            <a:noFill/>
          </a:ln>
        </p:spPr>
      </p:pic>
      <p:sp>
        <p:nvSpPr>
          <p:cNvPr id="6" name="Rechteck 5">
            <a:extLst>
              <a:ext uri="{FF2B5EF4-FFF2-40B4-BE49-F238E27FC236}">
                <a16:creationId xmlns:a16="http://schemas.microsoft.com/office/drawing/2014/main" id="{F7F9C4DE-271A-4D31-9C63-CC7D4B5CF6EA}"/>
              </a:ext>
            </a:extLst>
          </p:cNvPr>
          <p:cNvSpPr/>
          <p:nvPr/>
        </p:nvSpPr>
        <p:spPr>
          <a:xfrm>
            <a:off x="2160187" y="3193024"/>
            <a:ext cx="5742384" cy="1200329"/>
          </a:xfrm>
          <a:prstGeom prst="rect">
            <a:avLst/>
          </a:prstGeom>
        </p:spPr>
        <p:txBody>
          <a:bodyPr wrap="square">
            <a:spAutoFit/>
          </a:bodyPr>
          <a:lstStyle/>
          <a:p>
            <a:r>
              <a:rPr lang="en-US" dirty="0"/>
              <a:t>"The fault was in the code" of the new software </a:t>
            </a:r>
            <a:r>
              <a:rPr lang="en-US" dirty="0" smtClean="0"/>
              <a:t>(routine update) that </a:t>
            </a:r>
            <a:r>
              <a:rPr lang="en-US" dirty="0"/>
              <a:t>AT&amp;T loaded into front-end processors of all 114 of its 4ESS switching systems in mid-December, said Larry </a:t>
            </a:r>
            <a:r>
              <a:rPr lang="en-US" dirty="0" err="1"/>
              <a:t>Seese</a:t>
            </a:r>
            <a:r>
              <a:rPr lang="en-US" dirty="0"/>
              <a:t>, AT&amp;T's director of technology development.</a:t>
            </a:r>
          </a:p>
        </p:txBody>
      </p:sp>
    </p:spTree>
    <p:extLst>
      <p:ext uri="{BB962C8B-B14F-4D97-AF65-F5344CB8AC3E}">
        <p14:creationId xmlns:p14="http://schemas.microsoft.com/office/powerpoint/2010/main" val="31541973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txBox="1">
            <a:spLocks noGrp="1"/>
          </p:cNvSpPr>
          <p:nvPr>
            <p:ph type="title"/>
          </p:nvPr>
        </p:nvSpPr>
        <p:spPr/>
        <p:txBody>
          <a:bodyPr/>
          <a:lstStyle/>
          <a:p>
            <a:pPr lvl="0"/>
            <a:r>
              <a:rPr lang="en-GB" dirty="0"/>
              <a:t>Los Angeles </a:t>
            </a:r>
            <a:r>
              <a:rPr lang="en-GB" dirty="0" err="1"/>
              <a:t>Flugkontroll</a:t>
            </a:r>
            <a:r>
              <a:rPr lang="en-GB" dirty="0"/>
              <a:t>-Crash</a:t>
            </a:r>
          </a:p>
        </p:txBody>
      </p:sp>
      <p:sp>
        <p:nvSpPr>
          <p:cNvPr id="3" name="Textplatzhalter 2"/>
          <p:cNvSpPr txBox="1">
            <a:spLocks noGrp="1"/>
          </p:cNvSpPr>
          <p:nvPr>
            <p:ph idx="1"/>
          </p:nvPr>
        </p:nvSpPr>
        <p:spPr/>
        <p:txBody>
          <a:bodyPr/>
          <a:lstStyle/>
          <a:p>
            <a:pPr lvl="0">
              <a:buSzPct val="45000"/>
              <a:buFont typeface="StarSymbol"/>
              <a:buChar char="●"/>
            </a:pPr>
            <a:r>
              <a:rPr lang="de-DE" dirty="0"/>
              <a:t>Flugkontrolle in LAX stürzte am 30.4.2014 ab</a:t>
            </a:r>
          </a:p>
          <a:p>
            <a:pPr lvl="0">
              <a:buSzPct val="45000"/>
              <a:buFont typeface="StarSymbol"/>
              <a:buChar char="●"/>
            </a:pPr>
            <a:r>
              <a:rPr lang="de-DE" dirty="0"/>
              <a:t>10 </a:t>
            </a:r>
            <a:r>
              <a:rPr lang="de-DE" dirty="0" err="1"/>
              <a:t>cancelled</a:t>
            </a:r>
            <a:r>
              <a:rPr lang="de-DE" dirty="0"/>
              <a:t> und 500 </a:t>
            </a:r>
            <a:r>
              <a:rPr lang="de-DE" dirty="0" err="1"/>
              <a:t>delayed</a:t>
            </a:r>
            <a:r>
              <a:rPr lang="de-DE" dirty="0"/>
              <a:t> Flüge</a:t>
            </a:r>
          </a:p>
          <a:p>
            <a:pPr lvl="0">
              <a:buSzPct val="45000"/>
              <a:buFont typeface="StarSymbol"/>
              <a:buChar char="●"/>
            </a:pPr>
            <a:r>
              <a:rPr lang="de-DE" dirty="0"/>
              <a:t>US-Spionageflugzeug verwirrte </a:t>
            </a:r>
            <a:r>
              <a:rPr lang="de-DE" dirty="0" smtClean="0"/>
              <a:t>Software</a:t>
            </a:r>
          </a:p>
          <a:p>
            <a:pPr lvl="0">
              <a:buSzPct val="45000"/>
              <a:buFont typeface="StarSymbol"/>
              <a:buChar char="●"/>
            </a:pPr>
            <a:r>
              <a:rPr lang="en-US" dirty="0">
                <a:hlinkClick r:id="rId3"/>
              </a:rPr>
              <a:t>https://www.theguardian.com/world/2014/may/06/u-2-spy-plane-crashes-los-angeles-air-traffic-control</a:t>
            </a:r>
            <a:endParaRPr lang="de-DE" dirty="0"/>
          </a:p>
        </p:txBody>
      </p:sp>
      <p:sp>
        <p:nvSpPr>
          <p:cNvPr id="8" name="Foliennummernplatzhalter 3"/>
          <p:cNvSpPr>
            <a:spLocks noGrp="1"/>
          </p:cNvSpPr>
          <p:nvPr>
            <p:ph type="sldNum" sz="quarter" idx="12"/>
          </p:nvPr>
        </p:nvSpPr>
        <p:spPr/>
        <p:txBody>
          <a:bodyPr/>
          <a:lstStyle/>
          <a:p>
            <a:pPr lvl="0"/>
            <a:fld id="{825ABBE2-95C6-409E-A479-55B1C6ECAE1C}" type="slidenum">
              <a:t>21</a:t>
            </a:fld>
            <a:endParaRPr lang="en-GB"/>
          </a:p>
        </p:txBody>
      </p:sp>
      <p:sp>
        <p:nvSpPr>
          <p:cNvPr id="4" name="Textfeld 3"/>
          <p:cNvSpPr txBox="1"/>
          <p:nvPr/>
        </p:nvSpPr>
        <p:spPr>
          <a:xfrm>
            <a:off x="6168008" y="6570441"/>
            <a:ext cx="8348607" cy="314469"/>
          </a:xfrm>
          <a:prstGeom prst="rect">
            <a:avLst/>
          </a:prstGeom>
          <a:noFill/>
          <a:ln>
            <a:noFill/>
          </a:ln>
        </p:spPr>
        <p:txBody>
          <a:bodyPr vert="horz" wrap="none" lIns="81638" tIns="40819" rIns="81638" bIns="40819" anchorCtr="0" compatLnSpc="0"/>
          <a:lstStyle/>
          <a:p>
            <a:pPr hangingPunct="0"/>
            <a:r>
              <a:rPr lang="en-GB" sz="1270" dirty="0">
                <a:latin typeface="Ubuntu" pitchFamily="18"/>
                <a:ea typeface="Droid Sans Fallback" pitchFamily="2"/>
                <a:cs typeface="FreeSans" pitchFamily="2"/>
              </a:rPr>
              <a:t>Image source (CC): </a:t>
            </a:r>
            <a:r>
              <a:rPr lang="en-GB" sz="1270" dirty="0">
                <a:latin typeface="Ubuntu" pitchFamily="18"/>
                <a:ea typeface="Droid Sans Fallback" pitchFamily="2"/>
                <a:cs typeface="FreeSans" pitchFamily="2"/>
                <a:hlinkClick r:id="rId4"/>
              </a:rPr>
              <a:t>https://www.flickr.com/photos/usnavy/7261361906/</a:t>
            </a:r>
          </a:p>
        </p:txBody>
      </p:sp>
      <p:pic>
        <p:nvPicPr>
          <p:cNvPr id="5" name="Grafik 4"/>
          <p:cNvPicPr>
            <a:picLocks noChangeAspect="1"/>
          </p:cNvPicPr>
          <p:nvPr/>
        </p:nvPicPr>
        <p:blipFill>
          <a:blip r:embed="rId5">
            <a:lum/>
            <a:alphaModFix/>
          </a:blip>
          <a:srcRect/>
          <a:stretch>
            <a:fillRect/>
          </a:stretch>
        </p:blipFill>
        <p:spPr>
          <a:xfrm>
            <a:off x="7148076" y="4282965"/>
            <a:ext cx="3227213" cy="2304257"/>
          </a:xfrm>
          <a:prstGeom prst="rect">
            <a:avLst/>
          </a:prstGeom>
          <a:noFill/>
          <a:ln>
            <a:noFill/>
          </a:ln>
        </p:spPr>
      </p:pic>
    </p:spTree>
    <p:extLst>
      <p:ext uri="{BB962C8B-B14F-4D97-AF65-F5344CB8AC3E}">
        <p14:creationId xmlns:p14="http://schemas.microsoft.com/office/powerpoint/2010/main" val="6877894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txBox="1">
            <a:spLocks noGrp="1"/>
          </p:cNvSpPr>
          <p:nvPr>
            <p:ph type="title"/>
          </p:nvPr>
        </p:nvSpPr>
        <p:spPr/>
        <p:txBody>
          <a:bodyPr/>
          <a:lstStyle/>
          <a:p>
            <a:pPr lvl="0"/>
            <a:r>
              <a:rPr lang="en-GB" dirty="0"/>
              <a:t>2003 Northeast Blackout</a:t>
            </a:r>
          </a:p>
        </p:txBody>
      </p:sp>
      <p:sp>
        <p:nvSpPr>
          <p:cNvPr id="3" name="Textplatzhalter 2"/>
          <p:cNvSpPr txBox="1">
            <a:spLocks noGrp="1"/>
          </p:cNvSpPr>
          <p:nvPr>
            <p:ph idx="1"/>
          </p:nvPr>
        </p:nvSpPr>
        <p:spPr/>
        <p:txBody>
          <a:bodyPr/>
          <a:lstStyle/>
          <a:p>
            <a:pPr lvl="0">
              <a:buSzPct val="45000"/>
              <a:buFont typeface="StarSymbol"/>
              <a:buChar char="●"/>
            </a:pPr>
            <a:r>
              <a:rPr lang="de-DE" dirty="0"/>
              <a:t>Über 2 Tage Stromausfall in </a:t>
            </a:r>
            <a:r>
              <a:rPr lang="de-DE" dirty="0" smtClean="0"/>
              <a:t>USA/Kanada</a:t>
            </a:r>
            <a:endParaRPr lang="de-DE" dirty="0"/>
          </a:p>
          <a:p>
            <a:pPr lvl="0">
              <a:buSzPct val="45000"/>
              <a:buFont typeface="StarSymbol"/>
              <a:buChar char="●"/>
            </a:pPr>
            <a:r>
              <a:rPr lang="de-DE" dirty="0"/>
              <a:t>~ 10 Opfer, </a:t>
            </a:r>
            <a:r>
              <a:rPr lang="de-DE" dirty="0" smtClean="0"/>
              <a:t>45/10 </a:t>
            </a:r>
            <a:r>
              <a:rPr lang="de-DE" dirty="0"/>
              <a:t>Millionen Menschen betroffen</a:t>
            </a:r>
          </a:p>
          <a:p>
            <a:pPr lvl="0">
              <a:buSzPct val="45000"/>
              <a:buFont typeface="StarSymbol"/>
              <a:buChar char="●"/>
            </a:pPr>
            <a:r>
              <a:rPr lang="de-DE" dirty="0"/>
              <a:t>SW Bug verhinderte lokalen Alarm, sodass sich das Problem ausbreitete</a:t>
            </a:r>
          </a:p>
        </p:txBody>
      </p:sp>
      <p:sp>
        <p:nvSpPr>
          <p:cNvPr id="8" name="Foliennummernplatzhalter 3"/>
          <p:cNvSpPr>
            <a:spLocks noGrp="1"/>
          </p:cNvSpPr>
          <p:nvPr>
            <p:ph type="sldNum" sz="quarter" idx="12"/>
          </p:nvPr>
        </p:nvSpPr>
        <p:spPr/>
        <p:txBody>
          <a:bodyPr/>
          <a:lstStyle/>
          <a:p>
            <a:pPr lvl="0"/>
            <a:fld id="{86E37577-3BA6-466A-884C-48A306972FE6}" type="slidenum">
              <a:t>22</a:t>
            </a:fld>
            <a:endParaRPr lang="en-GB"/>
          </a:p>
        </p:txBody>
      </p:sp>
      <p:pic>
        <p:nvPicPr>
          <p:cNvPr id="4" name="Grafik 3"/>
          <p:cNvPicPr>
            <a:picLocks noChangeAspect="1"/>
          </p:cNvPicPr>
          <p:nvPr/>
        </p:nvPicPr>
        <p:blipFill>
          <a:blip r:embed="rId3">
            <a:lum/>
            <a:alphaModFix/>
          </a:blip>
          <a:srcRect/>
          <a:stretch>
            <a:fillRect/>
          </a:stretch>
        </p:blipFill>
        <p:spPr>
          <a:xfrm>
            <a:off x="4800082" y="3662218"/>
            <a:ext cx="2088007" cy="2428948"/>
          </a:xfrm>
          <a:prstGeom prst="rect">
            <a:avLst/>
          </a:prstGeom>
          <a:noFill/>
          <a:ln>
            <a:noFill/>
          </a:ln>
        </p:spPr>
      </p:pic>
      <p:sp>
        <p:nvSpPr>
          <p:cNvPr id="5" name="Textfeld 4"/>
          <p:cNvSpPr txBox="1"/>
          <p:nvPr/>
        </p:nvSpPr>
        <p:spPr>
          <a:xfrm>
            <a:off x="3359697" y="6273729"/>
            <a:ext cx="8348607" cy="314469"/>
          </a:xfrm>
          <a:prstGeom prst="rect">
            <a:avLst/>
          </a:prstGeom>
          <a:noFill/>
          <a:ln>
            <a:noFill/>
          </a:ln>
        </p:spPr>
        <p:txBody>
          <a:bodyPr vert="horz" wrap="none" lIns="81638" tIns="40819" rIns="81638" bIns="40819" anchorCtr="0" compatLnSpc="0"/>
          <a:lstStyle/>
          <a:p>
            <a:pPr hangingPunct="0"/>
            <a:r>
              <a:rPr lang="en-GB" sz="1270" dirty="0">
                <a:latin typeface="Ubuntu" pitchFamily="18"/>
                <a:ea typeface="Droid Sans Fallback" pitchFamily="2"/>
                <a:cs typeface="FreeSans" pitchFamily="2"/>
              </a:rPr>
              <a:t>Image source (CC): </a:t>
            </a:r>
            <a:r>
              <a:rPr lang="en-GB" sz="1179" dirty="0">
                <a:latin typeface="Ubuntu" pitchFamily="18"/>
                <a:ea typeface="Droid Sans Fallback" pitchFamily="2"/>
                <a:cs typeface="FreeSans" pitchFamily="2"/>
                <a:hlinkClick r:id="rId4"/>
              </a:rPr>
              <a:t>https://en.wikipedia.org/wiki/Northeast_blackout_of_2003</a:t>
            </a:r>
          </a:p>
        </p:txBody>
      </p:sp>
    </p:spTree>
    <p:extLst>
      <p:ext uri="{BB962C8B-B14F-4D97-AF65-F5344CB8AC3E}">
        <p14:creationId xmlns:p14="http://schemas.microsoft.com/office/powerpoint/2010/main" val="23209631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txBox="1">
            <a:spLocks noGrp="1"/>
          </p:cNvSpPr>
          <p:nvPr>
            <p:ph type="title"/>
          </p:nvPr>
        </p:nvSpPr>
        <p:spPr/>
        <p:txBody>
          <a:bodyPr/>
          <a:lstStyle/>
          <a:p>
            <a:pPr lvl="0"/>
            <a:r>
              <a:rPr lang="en-GB"/>
              <a:t>USS Yorktown</a:t>
            </a:r>
          </a:p>
        </p:txBody>
      </p:sp>
      <p:sp>
        <p:nvSpPr>
          <p:cNvPr id="3" name="Textplatzhalter 2"/>
          <p:cNvSpPr txBox="1">
            <a:spLocks noGrp="1"/>
          </p:cNvSpPr>
          <p:nvPr>
            <p:ph idx="1"/>
          </p:nvPr>
        </p:nvSpPr>
        <p:spPr/>
        <p:txBody>
          <a:bodyPr/>
          <a:lstStyle/>
          <a:p>
            <a:pPr lvl="0">
              <a:buSzPct val="45000"/>
              <a:buFont typeface="StarSymbol"/>
              <a:buChar char="●"/>
            </a:pPr>
            <a:r>
              <a:rPr lang="en-GB"/>
              <a:t>Testbed for “Smart Ship” program</a:t>
            </a:r>
          </a:p>
          <a:p>
            <a:pPr lvl="0">
              <a:buSzPct val="45000"/>
              <a:buFont typeface="StarSymbol"/>
              <a:buChar char="●"/>
            </a:pPr>
            <a:r>
              <a:rPr lang="en-GB"/>
              <a:t>Ship-wide system crash on Sep 21, 1997 (including engines)</a:t>
            </a:r>
          </a:p>
        </p:txBody>
      </p:sp>
      <p:sp>
        <p:nvSpPr>
          <p:cNvPr id="8" name="Foliennummernplatzhalter 3"/>
          <p:cNvSpPr>
            <a:spLocks noGrp="1"/>
          </p:cNvSpPr>
          <p:nvPr>
            <p:ph type="sldNum" sz="quarter" idx="12"/>
          </p:nvPr>
        </p:nvSpPr>
        <p:spPr/>
        <p:txBody>
          <a:bodyPr/>
          <a:lstStyle/>
          <a:p>
            <a:pPr lvl="0"/>
            <a:fld id="{90EB5286-9E48-472A-A856-298F73E4C1F2}" type="slidenum">
              <a:t>23</a:t>
            </a:fld>
            <a:endParaRPr lang="en-GB"/>
          </a:p>
        </p:txBody>
      </p:sp>
      <p:pic>
        <p:nvPicPr>
          <p:cNvPr id="4" name="Grafik 3"/>
          <p:cNvPicPr>
            <a:picLocks noChangeAspect="1"/>
          </p:cNvPicPr>
          <p:nvPr/>
        </p:nvPicPr>
        <p:blipFill>
          <a:blip r:embed="rId3">
            <a:lum/>
            <a:alphaModFix/>
          </a:blip>
          <a:srcRect/>
          <a:stretch>
            <a:fillRect/>
          </a:stretch>
        </p:blipFill>
        <p:spPr>
          <a:xfrm>
            <a:off x="4397652" y="3461804"/>
            <a:ext cx="3330821" cy="2297941"/>
          </a:xfrm>
          <a:prstGeom prst="rect">
            <a:avLst/>
          </a:prstGeom>
          <a:noFill/>
          <a:ln>
            <a:noFill/>
          </a:ln>
        </p:spPr>
      </p:pic>
      <p:sp>
        <p:nvSpPr>
          <p:cNvPr id="5" name="Textfeld 4"/>
          <p:cNvSpPr txBox="1"/>
          <p:nvPr/>
        </p:nvSpPr>
        <p:spPr>
          <a:xfrm>
            <a:off x="1926966" y="1097573"/>
            <a:ext cx="8348607" cy="314469"/>
          </a:xfrm>
          <a:prstGeom prst="rect">
            <a:avLst/>
          </a:prstGeom>
          <a:noFill/>
          <a:ln>
            <a:noFill/>
          </a:ln>
        </p:spPr>
        <p:txBody>
          <a:bodyPr vert="horz" wrap="none" lIns="81638" tIns="40819" rIns="81638" bIns="40819" anchorCtr="0" compatLnSpc="0"/>
          <a:lstStyle/>
          <a:p>
            <a:pPr hangingPunct="0"/>
            <a:r>
              <a:rPr lang="en-GB" sz="1270">
                <a:latin typeface="Ubuntu" pitchFamily="18"/>
                <a:ea typeface="Droid Sans Fallback" pitchFamily="2"/>
                <a:cs typeface="FreeSans" pitchFamily="2"/>
              </a:rPr>
              <a:t>Image source (CC): </a:t>
            </a:r>
            <a:r>
              <a:rPr lang="en-GB" sz="1179">
                <a:latin typeface="Ubuntu" pitchFamily="18"/>
                <a:ea typeface="Droid Sans Fallback" pitchFamily="2"/>
                <a:cs typeface="FreeSans" pitchFamily="2"/>
                <a:hlinkClick r:id="rId4"/>
              </a:rPr>
              <a:t>https://en.wikipedia.org/wiki/USS_Yorktown_%28CG-48%29</a:t>
            </a:r>
          </a:p>
        </p:txBody>
      </p:sp>
    </p:spTree>
    <p:extLst>
      <p:ext uri="{BB962C8B-B14F-4D97-AF65-F5344CB8AC3E}">
        <p14:creationId xmlns:p14="http://schemas.microsoft.com/office/powerpoint/2010/main" val="23285084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txBox="1">
            <a:spLocks noGrp="1"/>
          </p:cNvSpPr>
          <p:nvPr>
            <p:ph type="title"/>
          </p:nvPr>
        </p:nvSpPr>
        <p:spPr/>
        <p:txBody>
          <a:bodyPr>
            <a:spAutoFit/>
          </a:bodyPr>
          <a:lstStyle/>
          <a:p>
            <a:pPr lvl="0"/>
            <a:r>
              <a:rPr lang="en-GB"/>
              <a:t>Mars Global Surveyor</a:t>
            </a:r>
          </a:p>
        </p:txBody>
      </p:sp>
      <p:sp>
        <p:nvSpPr>
          <p:cNvPr id="3" name="Textplatzhalter 2"/>
          <p:cNvSpPr txBox="1">
            <a:spLocks noGrp="1"/>
          </p:cNvSpPr>
          <p:nvPr>
            <p:ph idx="1"/>
          </p:nvPr>
        </p:nvSpPr>
        <p:spPr/>
        <p:txBody>
          <a:bodyPr/>
          <a:lstStyle/>
          <a:p>
            <a:pPr lvl="0">
              <a:buSzPct val="45000"/>
              <a:buFont typeface="StarSymbol"/>
              <a:buChar char="●"/>
            </a:pPr>
            <a:r>
              <a:rPr lang="en-GB" dirty="0"/>
              <a:t>Contact lost in 2006</a:t>
            </a:r>
          </a:p>
          <a:p>
            <a:pPr lvl="0">
              <a:buSzPct val="45000"/>
              <a:buFont typeface="StarSymbol"/>
              <a:buChar char="●"/>
            </a:pPr>
            <a:r>
              <a:rPr lang="en-GB" dirty="0"/>
              <a:t>End of successful 10-year mission</a:t>
            </a:r>
          </a:p>
        </p:txBody>
      </p:sp>
      <p:sp>
        <p:nvSpPr>
          <p:cNvPr id="8" name="Foliennummernplatzhalter 3"/>
          <p:cNvSpPr>
            <a:spLocks noGrp="1"/>
          </p:cNvSpPr>
          <p:nvPr>
            <p:ph type="sldNum" sz="quarter" idx="12"/>
          </p:nvPr>
        </p:nvSpPr>
        <p:spPr/>
        <p:txBody>
          <a:bodyPr/>
          <a:lstStyle/>
          <a:p>
            <a:pPr lvl="0"/>
            <a:fld id="{D5076487-598B-4C88-A7FC-8AFE71116C4B}" type="slidenum">
              <a:t>24</a:t>
            </a:fld>
            <a:endParaRPr lang="en-GB"/>
          </a:p>
        </p:txBody>
      </p:sp>
      <p:pic>
        <p:nvPicPr>
          <p:cNvPr id="4" name="Grafik 3"/>
          <p:cNvPicPr>
            <a:picLocks noChangeAspect="1"/>
          </p:cNvPicPr>
          <p:nvPr/>
        </p:nvPicPr>
        <p:blipFill>
          <a:blip r:embed="rId3">
            <a:lum/>
            <a:alphaModFix/>
          </a:blip>
          <a:srcRect/>
          <a:stretch>
            <a:fillRect/>
          </a:stretch>
        </p:blipFill>
        <p:spPr>
          <a:xfrm>
            <a:off x="4573334" y="3004631"/>
            <a:ext cx="2697966" cy="3129667"/>
          </a:xfrm>
          <a:prstGeom prst="rect">
            <a:avLst/>
          </a:prstGeom>
          <a:noFill/>
          <a:ln>
            <a:noFill/>
          </a:ln>
        </p:spPr>
      </p:pic>
      <p:sp>
        <p:nvSpPr>
          <p:cNvPr id="5" name="Textfeld 4"/>
          <p:cNvSpPr txBox="1"/>
          <p:nvPr/>
        </p:nvSpPr>
        <p:spPr>
          <a:xfrm>
            <a:off x="1926966" y="1097573"/>
            <a:ext cx="8348607" cy="314469"/>
          </a:xfrm>
          <a:prstGeom prst="rect">
            <a:avLst/>
          </a:prstGeom>
          <a:noFill/>
          <a:ln>
            <a:noFill/>
          </a:ln>
        </p:spPr>
        <p:txBody>
          <a:bodyPr vert="horz" wrap="none" lIns="81638" tIns="40819" rIns="81638" bIns="40819" anchorCtr="0" compatLnSpc="0"/>
          <a:lstStyle/>
          <a:p>
            <a:pPr hangingPunct="0"/>
            <a:r>
              <a:rPr lang="en-GB" sz="1270">
                <a:latin typeface="Ubuntu" pitchFamily="18"/>
                <a:ea typeface="Droid Sans Fallback" pitchFamily="2"/>
                <a:cs typeface="FreeSans" pitchFamily="2"/>
              </a:rPr>
              <a:t>Image source (CC): </a:t>
            </a:r>
            <a:r>
              <a:rPr lang="en-GB" sz="1270">
                <a:latin typeface="Ubuntu" pitchFamily="18"/>
                <a:ea typeface="Droid Sans Fallback" pitchFamily="2"/>
                <a:cs typeface="FreeSans" pitchFamily="2"/>
                <a:hlinkClick r:id="rId4"/>
              </a:rPr>
              <a:t>https://en.wikipedia.org/wiki/Mars_Global_Surveyor</a:t>
            </a:r>
          </a:p>
        </p:txBody>
      </p:sp>
    </p:spTree>
    <p:extLst>
      <p:ext uri="{BB962C8B-B14F-4D97-AF65-F5344CB8AC3E}">
        <p14:creationId xmlns:p14="http://schemas.microsoft.com/office/powerpoint/2010/main" val="42085273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txBox="1">
            <a:spLocks noGrp="1"/>
          </p:cNvSpPr>
          <p:nvPr>
            <p:ph type="title"/>
          </p:nvPr>
        </p:nvSpPr>
        <p:spPr/>
        <p:txBody>
          <a:bodyPr>
            <a:spAutoFit/>
          </a:bodyPr>
          <a:lstStyle/>
          <a:p>
            <a:pPr lvl="0"/>
            <a:r>
              <a:rPr lang="en-GB"/>
              <a:t>Toyota Acceleration Bug</a:t>
            </a:r>
          </a:p>
        </p:txBody>
      </p:sp>
      <p:sp>
        <p:nvSpPr>
          <p:cNvPr id="3" name="Textplatzhalter 2"/>
          <p:cNvSpPr txBox="1">
            <a:spLocks noGrp="1"/>
          </p:cNvSpPr>
          <p:nvPr>
            <p:ph idx="1"/>
          </p:nvPr>
        </p:nvSpPr>
        <p:spPr/>
        <p:txBody>
          <a:bodyPr/>
          <a:lstStyle/>
          <a:p>
            <a:pPr lvl="0">
              <a:buSzPct val="45000"/>
              <a:buFont typeface="StarSymbol"/>
              <a:buChar char="●"/>
            </a:pPr>
            <a:r>
              <a:rPr lang="en-GB"/>
              <a:t>Causes “unintended acceleration”</a:t>
            </a:r>
          </a:p>
          <a:p>
            <a:pPr lvl="0">
              <a:buSzPct val="45000"/>
              <a:buFont typeface="StarSymbol"/>
              <a:buChar char="●"/>
            </a:pPr>
            <a:r>
              <a:rPr lang="en-GB"/>
              <a:t>May have caused up to 89 deaths</a:t>
            </a:r>
          </a:p>
        </p:txBody>
      </p:sp>
      <p:sp>
        <p:nvSpPr>
          <p:cNvPr id="8" name="Foliennummernplatzhalter 3"/>
          <p:cNvSpPr>
            <a:spLocks noGrp="1"/>
          </p:cNvSpPr>
          <p:nvPr>
            <p:ph type="sldNum" sz="quarter" idx="12"/>
          </p:nvPr>
        </p:nvSpPr>
        <p:spPr/>
        <p:txBody>
          <a:bodyPr/>
          <a:lstStyle/>
          <a:p>
            <a:pPr lvl="0"/>
            <a:fld id="{A8AEA6D7-8B7E-425D-A121-204CA8C8D5C1}" type="slidenum">
              <a:t>25</a:t>
            </a:fld>
            <a:endParaRPr lang="en-GB"/>
          </a:p>
        </p:txBody>
      </p:sp>
      <p:pic>
        <p:nvPicPr>
          <p:cNvPr id="4" name="Grafik 3"/>
          <p:cNvPicPr>
            <a:picLocks noChangeAspect="1"/>
          </p:cNvPicPr>
          <p:nvPr/>
        </p:nvPicPr>
        <p:blipFill>
          <a:blip r:embed="rId3">
            <a:lum/>
            <a:alphaModFix/>
          </a:blip>
          <a:srcRect/>
          <a:stretch>
            <a:fillRect/>
          </a:stretch>
        </p:blipFill>
        <p:spPr>
          <a:xfrm>
            <a:off x="4528271" y="3657734"/>
            <a:ext cx="2401456" cy="1563527"/>
          </a:xfrm>
          <a:prstGeom prst="rect">
            <a:avLst/>
          </a:prstGeom>
          <a:noFill/>
          <a:ln>
            <a:noFill/>
          </a:ln>
        </p:spPr>
      </p:pic>
      <p:sp>
        <p:nvSpPr>
          <p:cNvPr id="5" name="Textfeld 4"/>
          <p:cNvSpPr txBox="1"/>
          <p:nvPr/>
        </p:nvSpPr>
        <p:spPr>
          <a:xfrm>
            <a:off x="1926966" y="1097573"/>
            <a:ext cx="8348607" cy="314469"/>
          </a:xfrm>
          <a:prstGeom prst="rect">
            <a:avLst/>
          </a:prstGeom>
          <a:noFill/>
          <a:ln>
            <a:noFill/>
          </a:ln>
        </p:spPr>
        <p:txBody>
          <a:bodyPr vert="horz" wrap="none" lIns="81638" tIns="40819" rIns="81638" bIns="40819" anchorCtr="0" compatLnSpc="0"/>
          <a:lstStyle/>
          <a:p>
            <a:pPr hangingPunct="0"/>
            <a:r>
              <a:rPr lang="en-GB" sz="1270">
                <a:latin typeface="Ubuntu" pitchFamily="18"/>
                <a:ea typeface="Droid Sans Fallback" pitchFamily="2"/>
                <a:cs typeface="FreeSans" pitchFamily="2"/>
              </a:rPr>
              <a:t>Image source (FU): </a:t>
            </a:r>
            <a:r>
              <a:rPr lang="en-GB" sz="1270">
                <a:latin typeface="Ubuntu" pitchFamily="18"/>
                <a:ea typeface="Droid Sans Fallback" pitchFamily="2"/>
                <a:cs typeface="FreeSans" pitchFamily="2"/>
                <a:hlinkClick r:id="rId4"/>
              </a:rPr>
              <a:t>http://www.toyota-global.com/showroom/emblem/passion/</a:t>
            </a:r>
          </a:p>
        </p:txBody>
      </p:sp>
    </p:spTree>
    <p:extLst>
      <p:ext uri="{BB962C8B-B14F-4D97-AF65-F5344CB8AC3E}">
        <p14:creationId xmlns:p14="http://schemas.microsoft.com/office/powerpoint/2010/main" val="42435921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txBox="1">
            <a:spLocks noGrp="1"/>
          </p:cNvSpPr>
          <p:nvPr>
            <p:ph type="title"/>
          </p:nvPr>
        </p:nvSpPr>
        <p:spPr/>
        <p:txBody>
          <a:bodyPr>
            <a:spAutoFit/>
          </a:bodyPr>
          <a:lstStyle/>
          <a:p>
            <a:pPr lvl="0"/>
            <a:r>
              <a:rPr lang="en-GB" dirty="0"/>
              <a:t>Corrupted Blood Incident</a:t>
            </a:r>
          </a:p>
        </p:txBody>
      </p:sp>
      <p:sp>
        <p:nvSpPr>
          <p:cNvPr id="3" name="Textplatzhalter 2"/>
          <p:cNvSpPr txBox="1">
            <a:spLocks noGrp="1"/>
          </p:cNvSpPr>
          <p:nvPr>
            <p:ph idx="1"/>
          </p:nvPr>
        </p:nvSpPr>
        <p:spPr/>
        <p:txBody>
          <a:bodyPr/>
          <a:lstStyle/>
          <a:p>
            <a:pPr lvl="0">
              <a:buSzPct val="45000"/>
              <a:buFont typeface="StarSymbol"/>
              <a:buChar char="●"/>
            </a:pPr>
            <a:r>
              <a:rPr lang="de-DE" dirty="0"/>
              <a:t>Unbeabsichtigte “Seuche” in </a:t>
            </a:r>
            <a:r>
              <a:rPr lang="de-DE" dirty="0" err="1"/>
              <a:t>WoW</a:t>
            </a:r>
            <a:r>
              <a:rPr lang="de-DE" dirty="0"/>
              <a:t>, 2005, 1 Woche</a:t>
            </a:r>
          </a:p>
          <a:p>
            <a:pPr lvl="0">
              <a:buSzPct val="45000"/>
              <a:buFont typeface="StarSymbol"/>
              <a:buChar char="●"/>
            </a:pPr>
            <a:r>
              <a:rPr lang="de-DE" dirty="0"/>
              <a:t>Wurde später bei </a:t>
            </a:r>
            <a:r>
              <a:rPr lang="de-DE" dirty="0" err="1"/>
              <a:t>Epidemiologen</a:t>
            </a:r>
            <a:r>
              <a:rPr lang="de-DE" dirty="0"/>
              <a:t> verwendet, um die Ausbreitung von Seuchen zu </a:t>
            </a:r>
            <a:r>
              <a:rPr lang="de-DE" dirty="0" smtClean="0"/>
              <a:t>studieren</a:t>
            </a:r>
            <a:endParaRPr lang="de-DE" dirty="0"/>
          </a:p>
        </p:txBody>
      </p:sp>
      <p:sp>
        <p:nvSpPr>
          <p:cNvPr id="8" name="Foliennummernplatzhalter 3"/>
          <p:cNvSpPr>
            <a:spLocks noGrp="1"/>
          </p:cNvSpPr>
          <p:nvPr>
            <p:ph type="sldNum" sz="quarter" idx="12"/>
          </p:nvPr>
        </p:nvSpPr>
        <p:spPr/>
        <p:txBody>
          <a:bodyPr/>
          <a:lstStyle/>
          <a:p>
            <a:pPr lvl="0"/>
            <a:fld id="{E2EA23A7-9251-4187-B6F5-39C8CE4F6D01}" type="slidenum">
              <a:t>26</a:t>
            </a:fld>
            <a:endParaRPr lang="en-GB"/>
          </a:p>
        </p:txBody>
      </p:sp>
      <p:pic>
        <p:nvPicPr>
          <p:cNvPr id="4" name="Grafik 3"/>
          <p:cNvPicPr>
            <a:picLocks noChangeAspect="1"/>
          </p:cNvPicPr>
          <p:nvPr/>
        </p:nvPicPr>
        <p:blipFill>
          <a:blip r:embed="rId3">
            <a:lum/>
            <a:alphaModFix/>
          </a:blip>
          <a:srcRect/>
          <a:stretch>
            <a:fillRect/>
          </a:stretch>
        </p:blipFill>
        <p:spPr>
          <a:xfrm>
            <a:off x="4397651" y="3354694"/>
            <a:ext cx="3396132" cy="2719518"/>
          </a:xfrm>
          <a:prstGeom prst="rect">
            <a:avLst/>
          </a:prstGeom>
          <a:noFill/>
          <a:ln>
            <a:noFill/>
          </a:ln>
        </p:spPr>
      </p:pic>
      <p:sp>
        <p:nvSpPr>
          <p:cNvPr id="5" name="Textfeld 4"/>
          <p:cNvSpPr txBox="1"/>
          <p:nvPr/>
        </p:nvSpPr>
        <p:spPr>
          <a:xfrm>
            <a:off x="2999657" y="6348975"/>
            <a:ext cx="8348607" cy="314469"/>
          </a:xfrm>
          <a:prstGeom prst="rect">
            <a:avLst/>
          </a:prstGeom>
          <a:noFill/>
          <a:ln>
            <a:noFill/>
          </a:ln>
        </p:spPr>
        <p:txBody>
          <a:bodyPr vert="horz" wrap="none" lIns="81638" tIns="40819" rIns="81638" bIns="40819" anchorCtr="0" compatLnSpc="0"/>
          <a:lstStyle/>
          <a:p>
            <a:pPr hangingPunct="0"/>
            <a:r>
              <a:rPr lang="en-GB" sz="1270" dirty="0">
                <a:latin typeface="Ubuntu" pitchFamily="18"/>
                <a:ea typeface="Droid Sans Fallback" pitchFamily="2"/>
                <a:cs typeface="FreeSans" pitchFamily="2"/>
              </a:rPr>
              <a:t>Image source (FU): </a:t>
            </a:r>
            <a:r>
              <a:rPr lang="en-GB" sz="1270" dirty="0">
                <a:latin typeface="Ubuntu" pitchFamily="18"/>
                <a:ea typeface="Droid Sans Fallback" pitchFamily="2"/>
                <a:cs typeface="FreeSans" pitchFamily="2"/>
                <a:hlinkClick r:id="rId4"/>
              </a:rPr>
              <a:t>https://en.wikipedia.org/wiki/File:WoW_Corrupted_Blood_Plague.jpg</a:t>
            </a:r>
          </a:p>
        </p:txBody>
      </p:sp>
    </p:spTree>
    <p:extLst>
      <p:ext uri="{BB962C8B-B14F-4D97-AF65-F5344CB8AC3E}">
        <p14:creationId xmlns:p14="http://schemas.microsoft.com/office/powerpoint/2010/main" val="34297420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txBox="1">
            <a:spLocks noGrp="1"/>
          </p:cNvSpPr>
          <p:nvPr>
            <p:ph type="title"/>
          </p:nvPr>
        </p:nvSpPr>
        <p:spPr/>
        <p:txBody>
          <a:bodyPr>
            <a:spAutoFit/>
          </a:bodyPr>
          <a:lstStyle/>
          <a:p>
            <a:pPr lvl="0"/>
            <a:r>
              <a:rPr lang="en-GB" dirty="0"/>
              <a:t>Hamburg-Altona Railway Switch</a:t>
            </a:r>
          </a:p>
        </p:txBody>
      </p:sp>
      <p:sp>
        <p:nvSpPr>
          <p:cNvPr id="3" name="Textplatzhalter 2"/>
          <p:cNvSpPr txBox="1">
            <a:spLocks noGrp="1"/>
          </p:cNvSpPr>
          <p:nvPr>
            <p:ph idx="1"/>
          </p:nvPr>
        </p:nvSpPr>
        <p:spPr/>
        <p:txBody>
          <a:bodyPr/>
          <a:lstStyle/>
          <a:p>
            <a:pPr lvl="0">
              <a:buSzPct val="45000"/>
              <a:buFont typeface="StarSymbol"/>
              <a:buChar char="●"/>
            </a:pPr>
            <a:r>
              <a:rPr lang="de-DE" dirty="0"/>
              <a:t>Computer “upgrade” des Switch-Systems</a:t>
            </a:r>
          </a:p>
          <a:p>
            <a:pPr lvl="0">
              <a:buSzPct val="45000"/>
              <a:buFont typeface="StarSymbol"/>
              <a:buChar char="●"/>
            </a:pPr>
            <a:r>
              <a:rPr lang="de-DE" dirty="0"/>
              <a:t>Ergebnis: Gesamter Bahnhof musste für 2 Tage schließen, 100 000s Passagiere betroffen</a:t>
            </a:r>
          </a:p>
          <a:p>
            <a:pPr lvl="0">
              <a:buSzPct val="45000"/>
              <a:buFont typeface="StarSymbol"/>
              <a:buChar char="●"/>
            </a:pPr>
            <a:r>
              <a:rPr lang="de-DE" dirty="0" err="1"/>
              <a:t>Stackoverflow</a:t>
            </a:r>
            <a:r>
              <a:rPr lang="de-DE" dirty="0"/>
              <a:t> + Fehler im Code zum Behandeln des Overflows</a:t>
            </a:r>
          </a:p>
          <a:p>
            <a:pPr lvl="0">
              <a:buSzPct val="45000"/>
              <a:buFont typeface="StarSymbol"/>
              <a:buChar char="●"/>
            </a:pPr>
            <a:endParaRPr lang="de-DE" dirty="0"/>
          </a:p>
        </p:txBody>
      </p:sp>
      <p:sp>
        <p:nvSpPr>
          <p:cNvPr id="8" name="Foliennummernplatzhalter 3"/>
          <p:cNvSpPr>
            <a:spLocks noGrp="1"/>
          </p:cNvSpPr>
          <p:nvPr>
            <p:ph type="sldNum" sz="quarter" idx="12"/>
          </p:nvPr>
        </p:nvSpPr>
        <p:spPr/>
        <p:txBody>
          <a:bodyPr/>
          <a:lstStyle/>
          <a:p>
            <a:pPr lvl="0"/>
            <a:fld id="{B2B6A0F1-CDE3-4D0B-BBC0-0120AE997D7C}" type="slidenum">
              <a:t>27</a:t>
            </a:fld>
            <a:endParaRPr lang="en-GB"/>
          </a:p>
        </p:txBody>
      </p:sp>
      <p:sp>
        <p:nvSpPr>
          <p:cNvPr id="4" name="Textfeld 3"/>
          <p:cNvSpPr txBox="1"/>
          <p:nvPr/>
        </p:nvSpPr>
        <p:spPr>
          <a:xfrm>
            <a:off x="2999657" y="6381461"/>
            <a:ext cx="8871089" cy="314469"/>
          </a:xfrm>
          <a:prstGeom prst="rect">
            <a:avLst/>
          </a:prstGeom>
          <a:noFill/>
          <a:ln>
            <a:noFill/>
          </a:ln>
        </p:spPr>
        <p:txBody>
          <a:bodyPr vert="horz" wrap="none" lIns="81638" tIns="40819" rIns="81638" bIns="40819" anchorCtr="0" compatLnSpc="0"/>
          <a:lstStyle/>
          <a:p>
            <a:pPr hangingPunct="0"/>
            <a:r>
              <a:rPr lang="en-GB" sz="1270" dirty="0">
                <a:latin typeface="Ubuntu" pitchFamily="18"/>
                <a:ea typeface="Droid Sans Fallback" pitchFamily="2"/>
                <a:cs typeface="FreeSans" pitchFamily="2"/>
              </a:rPr>
              <a:t>Image source (CC): </a:t>
            </a:r>
            <a:r>
              <a:rPr lang="en-GB" sz="1270" dirty="0">
                <a:latin typeface="Ubuntu" pitchFamily="18"/>
                <a:ea typeface="Droid Sans Fallback" pitchFamily="2"/>
                <a:cs typeface="FreeSans" pitchFamily="2"/>
                <a:hlinkClick r:id="rId3"/>
              </a:rPr>
              <a:t>https://en.wikipedia.org/.../media/</a:t>
            </a:r>
            <a:r>
              <a:rPr lang="en-GB" sz="1270" dirty="0" err="1">
                <a:latin typeface="Ubuntu" pitchFamily="18"/>
                <a:ea typeface="Droid Sans Fallback" pitchFamily="2"/>
                <a:cs typeface="FreeSans" pitchFamily="2"/>
                <a:hlinkClick r:id="rId3"/>
              </a:rPr>
              <a:t>File:Bahnhof_Hamburg_Altona.JPG</a:t>
            </a:r>
            <a:endParaRPr lang="en-GB" sz="1270" dirty="0">
              <a:latin typeface="Ubuntu" pitchFamily="18"/>
              <a:ea typeface="Droid Sans Fallback" pitchFamily="2"/>
              <a:cs typeface="FreeSans" pitchFamily="2"/>
              <a:hlinkClick r:id="rId3"/>
            </a:endParaRPr>
          </a:p>
        </p:txBody>
      </p:sp>
      <p:pic>
        <p:nvPicPr>
          <p:cNvPr id="5" name="Grafik 4"/>
          <p:cNvPicPr>
            <a:picLocks noChangeAspect="1"/>
          </p:cNvPicPr>
          <p:nvPr/>
        </p:nvPicPr>
        <p:blipFill>
          <a:blip r:embed="rId4">
            <a:lum/>
            <a:alphaModFix/>
          </a:blip>
          <a:srcRect/>
          <a:stretch>
            <a:fillRect/>
          </a:stretch>
        </p:blipFill>
        <p:spPr>
          <a:xfrm>
            <a:off x="4223792" y="3933056"/>
            <a:ext cx="3423509" cy="2284152"/>
          </a:xfrm>
          <a:prstGeom prst="rect">
            <a:avLst/>
          </a:prstGeom>
          <a:noFill/>
          <a:ln>
            <a:noFill/>
          </a:ln>
        </p:spPr>
      </p:pic>
    </p:spTree>
    <p:extLst>
      <p:ext uri="{BB962C8B-B14F-4D97-AF65-F5344CB8AC3E}">
        <p14:creationId xmlns:p14="http://schemas.microsoft.com/office/powerpoint/2010/main" val="3370257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Beispiele für gescheiterte Projekte</a:t>
            </a:r>
          </a:p>
        </p:txBody>
      </p:sp>
      <p:sp>
        <p:nvSpPr>
          <p:cNvPr id="3" name="Inhaltsplatzhalter 2"/>
          <p:cNvSpPr>
            <a:spLocks noGrp="1"/>
          </p:cNvSpPr>
          <p:nvPr>
            <p:ph idx="1"/>
          </p:nvPr>
        </p:nvSpPr>
        <p:spPr/>
        <p:txBody>
          <a:bodyPr/>
          <a:lstStyle/>
          <a:p>
            <a:endParaRPr lang="en-US"/>
          </a:p>
        </p:txBody>
      </p:sp>
      <p:sp>
        <p:nvSpPr>
          <p:cNvPr id="4" name="Foliennummernplatzhalter 3"/>
          <p:cNvSpPr>
            <a:spLocks noGrp="1"/>
          </p:cNvSpPr>
          <p:nvPr>
            <p:ph type="sldNum" sz="quarter" idx="12"/>
          </p:nvPr>
        </p:nvSpPr>
        <p:spPr/>
        <p:txBody>
          <a:bodyPr/>
          <a:lstStyle/>
          <a:p>
            <a:fld id="{6C6AE60A-B69C-4790-82F7-3882EDF23186}" type="slidenum">
              <a:rPr lang="de-DE" smtClean="0"/>
              <a:pPr/>
              <a:t>28</a:t>
            </a:fld>
            <a:endParaRPr lang="de-DE"/>
          </a:p>
        </p:txBody>
      </p:sp>
      <p:pic>
        <p:nvPicPr>
          <p:cNvPr id="8" name="Picture 4" descr="ariane5-2"/>
          <p:cNvPicPr>
            <a:picLocks noChangeAspect="1" noChangeArrowheads="1"/>
          </p:cNvPicPr>
          <p:nvPr/>
        </p:nvPicPr>
        <p:blipFill>
          <a:blip r:embed="rId3" cstate="print"/>
          <a:srcRect/>
          <a:stretch>
            <a:fillRect/>
          </a:stretch>
        </p:blipFill>
        <p:spPr bwMode="auto">
          <a:xfrm>
            <a:off x="7024695" y="2214554"/>
            <a:ext cx="2249487" cy="2665412"/>
          </a:xfrm>
          <a:prstGeom prst="rect">
            <a:avLst/>
          </a:prstGeom>
          <a:noFill/>
          <a:ln w="9525">
            <a:noFill/>
            <a:miter lim="800000"/>
            <a:headEnd/>
            <a:tailEnd/>
          </a:ln>
        </p:spPr>
      </p:pic>
      <p:pic>
        <p:nvPicPr>
          <p:cNvPr id="10" name="Picture 6" descr="thumb-21367-radiation_therapy"/>
          <p:cNvPicPr>
            <a:picLocks noChangeAspect="1" noChangeArrowheads="1"/>
          </p:cNvPicPr>
          <p:nvPr/>
        </p:nvPicPr>
        <p:blipFill>
          <a:blip r:embed="rId4" cstate="print"/>
          <a:srcRect/>
          <a:stretch>
            <a:fillRect/>
          </a:stretch>
        </p:blipFill>
        <p:spPr bwMode="auto">
          <a:xfrm>
            <a:off x="3095604" y="4000505"/>
            <a:ext cx="2952750" cy="2189163"/>
          </a:xfrm>
          <a:prstGeom prst="rect">
            <a:avLst/>
          </a:prstGeom>
          <a:noFill/>
          <a:ln w="9525">
            <a:noFill/>
            <a:miter lim="800000"/>
            <a:headEnd/>
            <a:tailEnd/>
          </a:ln>
        </p:spPr>
      </p:pic>
      <p:pic>
        <p:nvPicPr>
          <p:cNvPr id="11" name="Picture 7" descr="Screenshot1"/>
          <p:cNvPicPr>
            <a:picLocks noChangeAspect="1" noChangeArrowheads="1"/>
          </p:cNvPicPr>
          <p:nvPr/>
        </p:nvPicPr>
        <p:blipFill>
          <a:blip r:embed="rId5" cstate="print"/>
          <a:srcRect/>
          <a:stretch>
            <a:fillRect/>
          </a:stretch>
        </p:blipFill>
        <p:spPr bwMode="auto">
          <a:xfrm>
            <a:off x="3095605" y="1857365"/>
            <a:ext cx="2987675" cy="1882775"/>
          </a:xfrm>
          <a:prstGeom prst="rect">
            <a:avLst/>
          </a:prstGeom>
          <a:noFill/>
          <a:ln w="9525">
            <a:noFill/>
            <a:miter lim="800000"/>
            <a:headEnd/>
            <a:tailEnd/>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p:cNvSpPr>
            <a:spLocks noGrp="1"/>
          </p:cNvSpPr>
          <p:nvPr>
            <p:ph type="title"/>
          </p:nvPr>
        </p:nvSpPr>
        <p:spPr/>
        <p:txBody>
          <a:bodyPr/>
          <a:lstStyle/>
          <a:p>
            <a:endParaRPr lang="en-US"/>
          </a:p>
        </p:txBody>
      </p:sp>
      <p:sp>
        <p:nvSpPr>
          <p:cNvPr id="7" name="Inhaltsplatzhalter 6"/>
          <p:cNvSpPr>
            <a:spLocks noGrp="1"/>
          </p:cNvSpPr>
          <p:nvPr>
            <p:ph idx="1"/>
          </p:nvPr>
        </p:nvSpPr>
        <p:spPr/>
        <p:txBody>
          <a:bodyPr/>
          <a:lstStyle/>
          <a:p>
            <a:endParaRPr lang="en-US"/>
          </a:p>
        </p:txBody>
      </p:sp>
      <p:sp>
        <p:nvSpPr>
          <p:cNvPr id="4" name="Foliennummernplatzhalter 3">
            <a:extLst>
              <a:ext uri="{FF2B5EF4-FFF2-40B4-BE49-F238E27FC236}">
                <a16:creationId xmlns:a16="http://schemas.microsoft.com/office/drawing/2014/main" id="{045ED138-0940-4758-9625-B1D20E3105DF}"/>
              </a:ext>
            </a:extLst>
          </p:cNvPr>
          <p:cNvSpPr>
            <a:spLocks noGrp="1"/>
          </p:cNvSpPr>
          <p:nvPr>
            <p:ph type="sldNum" sz="quarter" idx="12"/>
          </p:nvPr>
        </p:nvSpPr>
        <p:spPr/>
        <p:txBody>
          <a:bodyPr/>
          <a:lstStyle/>
          <a:p>
            <a:pPr>
              <a:defRPr/>
            </a:pPr>
            <a:fld id="{C0B85308-4B91-4084-B5EB-6B176834447A}" type="slidenum">
              <a:rPr lang="de-DE" smtClean="0"/>
              <a:pPr>
                <a:defRPr/>
              </a:pPr>
              <a:t>29</a:t>
            </a:fld>
            <a:endParaRPr lang="de-DE"/>
          </a:p>
        </p:txBody>
      </p:sp>
      <p:pic>
        <p:nvPicPr>
          <p:cNvPr id="5" name="Grafik 4">
            <a:extLst>
              <a:ext uri="{FF2B5EF4-FFF2-40B4-BE49-F238E27FC236}">
                <a16:creationId xmlns:a16="http://schemas.microsoft.com/office/drawing/2014/main" id="{D5145775-D1B7-4D27-A94F-9CF7C668D5E7}"/>
              </a:ext>
            </a:extLst>
          </p:cNvPr>
          <p:cNvPicPr>
            <a:picLocks noChangeAspect="1"/>
          </p:cNvPicPr>
          <p:nvPr/>
        </p:nvPicPr>
        <p:blipFill>
          <a:blip r:embed="rId3"/>
          <a:stretch>
            <a:fillRect/>
          </a:stretch>
        </p:blipFill>
        <p:spPr>
          <a:xfrm>
            <a:off x="1876425" y="285750"/>
            <a:ext cx="8439150" cy="6286500"/>
          </a:xfrm>
          <a:prstGeom prst="rect">
            <a:avLst/>
          </a:prstGeom>
        </p:spPr>
      </p:pic>
    </p:spTree>
    <p:extLst>
      <p:ext uri="{BB962C8B-B14F-4D97-AF65-F5344CB8AC3E}">
        <p14:creationId xmlns:p14="http://schemas.microsoft.com/office/powerpoint/2010/main" val="12977507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err="1"/>
              <a:t>Organisatorisches</a:t>
            </a:r>
            <a:r>
              <a:rPr lang="en-US" dirty="0"/>
              <a:t>: </a:t>
            </a:r>
            <a:r>
              <a:rPr lang="en-US" dirty="0" err="1"/>
              <a:t>Termine</a:t>
            </a:r>
            <a:endParaRPr lang="en-US" dirty="0"/>
          </a:p>
        </p:txBody>
      </p:sp>
      <p:sp>
        <p:nvSpPr>
          <p:cNvPr id="3" name="Inhaltsplatzhalter 2"/>
          <p:cNvSpPr>
            <a:spLocks noGrp="1"/>
          </p:cNvSpPr>
          <p:nvPr>
            <p:ph idx="1"/>
          </p:nvPr>
        </p:nvSpPr>
        <p:spPr/>
        <p:txBody>
          <a:bodyPr>
            <a:normAutofit/>
          </a:bodyPr>
          <a:lstStyle/>
          <a:p>
            <a:r>
              <a:rPr lang="en-US" dirty="0" err="1"/>
              <a:t>Vorlesung</a:t>
            </a:r>
            <a:r>
              <a:rPr lang="en-US" dirty="0"/>
              <a:t>: </a:t>
            </a:r>
            <a:r>
              <a:rPr lang="en-US" dirty="0" smtClean="0"/>
              <a:t>09:15-10:45, </a:t>
            </a:r>
            <a:r>
              <a:rPr lang="en-US" dirty="0"/>
              <a:t>Ort: </a:t>
            </a:r>
            <a:r>
              <a:rPr lang="en-US" dirty="0" err="1"/>
              <a:t>Bauhausstraße</a:t>
            </a:r>
            <a:r>
              <a:rPr lang="en-US" dirty="0"/>
              <a:t> 11 (R015)</a:t>
            </a:r>
          </a:p>
          <a:p>
            <a:r>
              <a:rPr lang="en-US" dirty="0" err="1"/>
              <a:t>Ausfalltermine</a:t>
            </a:r>
            <a:r>
              <a:rPr lang="en-US" dirty="0"/>
              <a:t>: </a:t>
            </a:r>
            <a:r>
              <a:rPr lang="en-US" dirty="0" err="1"/>
              <a:t>bisher</a:t>
            </a:r>
            <a:r>
              <a:rPr lang="en-US" dirty="0"/>
              <a:t> </a:t>
            </a:r>
            <a:r>
              <a:rPr lang="en-US" dirty="0" err="1"/>
              <a:t>keine</a:t>
            </a:r>
            <a:r>
              <a:rPr lang="en-US" dirty="0"/>
              <a:t>, falls </a:t>
            </a:r>
            <a:r>
              <a:rPr lang="en-US" dirty="0" err="1"/>
              <a:t>Ausfall</a:t>
            </a:r>
            <a:r>
              <a:rPr lang="en-US" dirty="0"/>
              <a:t> </a:t>
            </a:r>
            <a:r>
              <a:rPr lang="en-US" dirty="0" err="1"/>
              <a:t>siehe</a:t>
            </a:r>
            <a:r>
              <a:rPr lang="en-US" dirty="0"/>
              <a:t> </a:t>
            </a:r>
            <a:r>
              <a:rPr lang="en-US" dirty="0" err="1"/>
              <a:t>Webseite</a:t>
            </a:r>
            <a:endParaRPr lang="en-US" dirty="0"/>
          </a:p>
          <a:p>
            <a:endParaRPr lang="en-US" dirty="0"/>
          </a:p>
          <a:p>
            <a:r>
              <a:rPr lang="en-US" dirty="0" err="1"/>
              <a:t>Übungen</a:t>
            </a:r>
            <a:r>
              <a:rPr lang="en-US" dirty="0"/>
              <a:t>:</a:t>
            </a:r>
          </a:p>
          <a:p>
            <a:pPr lvl="1"/>
            <a:r>
              <a:rPr lang="de-DE" dirty="0"/>
              <a:t>Wöchentlich: 11-12:30, Ort: Karl-</a:t>
            </a:r>
            <a:r>
              <a:rPr lang="de-DE" dirty="0" err="1"/>
              <a:t>Haußknecht</a:t>
            </a:r>
            <a:r>
              <a:rPr lang="de-DE" dirty="0"/>
              <a:t>-Straße 7 - Hörsaal (IT-AP)</a:t>
            </a:r>
          </a:p>
          <a:p>
            <a:pPr lvl="1"/>
            <a:endParaRPr lang="de-DE" dirty="0"/>
          </a:p>
        </p:txBody>
      </p:sp>
      <p:sp>
        <p:nvSpPr>
          <p:cNvPr id="4" name="Foliennummernplatzhalter 3"/>
          <p:cNvSpPr>
            <a:spLocks noGrp="1"/>
          </p:cNvSpPr>
          <p:nvPr>
            <p:ph type="sldNum" sz="quarter" idx="12"/>
          </p:nvPr>
        </p:nvSpPr>
        <p:spPr/>
        <p:txBody>
          <a:bodyPr/>
          <a:lstStyle/>
          <a:p>
            <a:fld id="{6C6AE60A-B69C-4790-82F7-3882EDF23186}" type="slidenum">
              <a:rPr lang="de-DE" smtClean="0"/>
              <a:pPr/>
              <a:t>3</a:t>
            </a:fld>
            <a:endParaRPr lang="de-DE"/>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1000"/>
                                        <p:tgtEl>
                                          <p:spTgt spid="3">
                                            <p:txEl>
                                              <p:pRg st="3" end="3"/>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4" end="4"/>
                                            </p:txEl>
                                          </p:spTgt>
                                        </p:tgtEl>
                                        <p:attrNameLst>
                                          <p:attrName>style.visibility</p:attrName>
                                        </p:attrNameLst>
                                      </p:cBhvr>
                                      <p:to>
                                        <p:strVal val="visible"/>
                                      </p:to>
                                    </p:set>
                                    <p:animEffect transition="in" filter="fade">
                                      <p:cBhvr>
                                        <p:cTn id="10" dur="10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978AE00-71B0-40F4-A576-2F0B1F8ECEF2}"/>
              </a:ext>
            </a:extLst>
          </p:cNvPr>
          <p:cNvSpPr>
            <a:spLocks noGrp="1"/>
          </p:cNvSpPr>
          <p:nvPr>
            <p:ph type="title"/>
          </p:nvPr>
        </p:nvSpPr>
        <p:spPr/>
        <p:txBody>
          <a:bodyPr/>
          <a:lstStyle/>
          <a:p>
            <a:r>
              <a:rPr lang="en-US" dirty="0"/>
              <a:t>Boing 737 Max</a:t>
            </a:r>
          </a:p>
        </p:txBody>
      </p:sp>
      <p:sp>
        <p:nvSpPr>
          <p:cNvPr id="3" name="Inhaltsplatzhalter 2">
            <a:extLst>
              <a:ext uri="{FF2B5EF4-FFF2-40B4-BE49-F238E27FC236}">
                <a16:creationId xmlns:a16="http://schemas.microsoft.com/office/drawing/2014/main" id="{6E595C1B-C904-459C-A7D3-CC76FDFF3924}"/>
              </a:ext>
            </a:extLst>
          </p:cNvPr>
          <p:cNvSpPr>
            <a:spLocks noGrp="1"/>
          </p:cNvSpPr>
          <p:nvPr>
            <p:ph idx="1"/>
          </p:nvPr>
        </p:nvSpPr>
        <p:spPr/>
        <p:txBody>
          <a:bodyPr/>
          <a:lstStyle/>
          <a:p>
            <a:r>
              <a:rPr lang="en-US" sz="1400" dirty="0">
                <a:hlinkClick r:id="rId3"/>
              </a:rPr>
              <a:t>https://www.seattletimes.com/business/boeing-aerospace/failed-certification-faa-missed-safety-issues-in-the-737-max-system-implicated-in-the-lion-air-crash/</a:t>
            </a:r>
            <a:endParaRPr lang="en-US" sz="1400" dirty="0"/>
          </a:p>
          <a:p>
            <a:r>
              <a:rPr lang="en-US" dirty="0" err="1"/>
              <a:t>Softwaresystem</a:t>
            </a:r>
            <a:r>
              <a:rPr lang="en-US" dirty="0"/>
              <a:t> MCAS (Maneuvering Characteristics Augmentation System) </a:t>
            </a:r>
            <a:r>
              <a:rPr lang="en-US" dirty="0" err="1"/>
              <a:t>hatte</a:t>
            </a:r>
            <a:r>
              <a:rPr lang="en-US" dirty="0"/>
              <a:t> </a:t>
            </a:r>
            <a:r>
              <a:rPr lang="en-US" dirty="0" err="1"/>
              <a:t>Sicherheitsprobleme</a:t>
            </a:r>
            <a:r>
              <a:rPr lang="en-US" dirty="0"/>
              <a:t> und war </a:t>
            </a:r>
            <a:r>
              <a:rPr lang="en-US" dirty="0" err="1"/>
              <a:t>abhängig</a:t>
            </a:r>
            <a:r>
              <a:rPr lang="en-US" dirty="0"/>
              <a:t> von </a:t>
            </a:r>
            <a:r>
              <a:rPr lang="en-US" dirty="0" err="1"/>
              <a:t>einem</a:t>
            </a:r>
            <a:r>
              <a:rPr lang="en-US" dirty="0"/>
              <a:t> </a:t>
            </a:r>
            <a:r>
              <a:rPr lang="en-US" dirty="0" err="1"/>
              <a:t>einzelnen</a:t>
            </a:r>
            <a:r>
              <a:rPr lang="en-US" dirty="0"/>
              <a:t> Sensor</a:t>
            </a:r>
          </a:p>
          <a:p>
            <a:r>
              <a:rPr lang="en-US" dirty="0"/>
              <a:t>346 Menschen </a:t>
            </a:r>
            <a:r>
              <a:rPr lang="en-US" dirty="0" err="1"/>
              <a:t>starben</a:t>
            </a:r>
            <a:r>
              <a:rPr lang="en-US" dirty="0"/>
              <a:t>; 32$ </a:t>
            </a:r>
            <a:r>
              <a:rPr lang="en-US" dirty="0" err="1"/>
              <a:t>Mrd</a:t>
            </a:r>
            <a:r>
              <a:rPr lang="en-US" dirty="0"/>
              <a:t>. </a:t>
            </a:r>
            <a:r>
              <a:rPr lang="en-US" dirty="0" err="1"/>
              <a:t>Aktienverlust</a:t>
            </a:r>
            <a:r>
              <a:rPr lang="en-US" dirty="0"/>
              <a:t>, 8$ </a:t>
            </a:r>
            <a:r>
              <a:rPr lang="en-US" dirty="0" err="1"/>
              <a:t>Mrd</a:t>
            </a:r>
            <a:r>
              <a:rPr lang="en-US" dirty="0"/>
              <a:t>. </a:t>
            </a:r>
            <a:r>
              <a:rPr lang="en-US" dirty="0" err="1"/>
              <a:t>Kosten</a:t>
            </a:r>
            <a:endParaRPr lang="en-US" dirty="0"/>
          </a:p>
          <a:p>
            <a:endParaRPr lang="en-US" dirty="0"/>
          </a:p>
        </p:txBody>
      </p:sp>
      <p:sp>
        <p:nvSpPr>
          <p:cNvPr id="4" name="Foliennummernplatzhalter 3">
            <a:extLst>
              <a:ext uri="{FF2B5EF4-FFF2-40B4-BE49-F238E27FC236}">
                <a16:creationId xmlns:a16="http://schemas.microsoft.com/office/drawing/2014/main" id="{125B0ECD-89A7-4137-94B3-F63322C811B4}"/>
              </a:ext>
            </a:extLst>
          </p:cNvPr>
          <p:cNvSpPr>
            <a:spLocks noGrp="1"/>
          </p:cNvSpPr>
          <p:nvPr>
            <p:ph type="sldNum" sz="quarter" idx="12"/>
          </p:nvPr>
        </p:nvSpPr>
        <p:spPr/>
        <p:txBody>
          <a:bodyPr/>
          <a:lstStyle/>
          <a:p>
            <a:pPr>
              <a:defRPr/>
            </a:pPr>
            <a:fld id="{C0B85308-4B91-4084-B5EB-6B176834447A}" type="slidenum">
              <a:rPr lang="de-DE" smtClean="0"/>
              <a:pPr>
                <a:defRPr/>
              </a:pPr>
              <a:t>30</a:t>
            </a:fld>
            <a:endParaRPr lang="de-DE"/>
          </a:p>
        </p:txBody>
      </p:sp>
      <p:pic>
        <p:nvPicPr>
          <p:cNvPr id="6" name="Grafik 5" descr="Ein Bild, das Flugzeug enthält.&#10;&#10;Automatisch generierte Beschreibung">
            <a:extLst>
              <a:ext uri="{FF2B5EF4-FFF2-40B4-BE49-F238E27FC236}">
                <a16:creationId xmlns:a16="http://schemas.microsoft.com/office/drawing/2014/main" id="{7E2F4D07-4F02-4144-B528-85551BEC2B2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04112" y="4005064"/>
            <a:ext cx="3910736" cy="2608461"/>
          </a:xfrm>
          <a:prstGeom prst="rect">
            <a:avLst/>
          </a:prstGeom>
        </p:spPr>
      </p:pic>
      <p:pic>
        <p:nvPicPr>
          <p:cNvPr id="9" name="Grafik 8">
            <a:extLst>
              <a:ext uri="{FF2B5EF4-FFF2-40B4-BE49-F238E27FC236}">
                <a16:creationId xmlns:a16="http://schemas.microsoft.com/office/drawing/2014/main" id="{0FED0A24-CC63-41F9-AD2A-8947746ECD6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47528" y="4342511"/>
            <a:ext cx="4032210" cy="2271015"/>
          </a:xfrm>
          <a:prstGeom prst="rect">
            <a:avLst/>
          </a:prstGeom>
        </p:spPr>
      </p:pic>
    </p:spTree>
    <p:extLst>
      <p:ext uri="{BB962C8B-B14F-4D97-AF65-F5344CB8AC3E}">
        <p14:creationId xmlns:p14="http://schemas.microsoft.com/office/powerpoint/2010/main" val="322582332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Beispiele für gescheiterte Projekte II</a:t>
            </a:r>
          </a:p>
        </p:txBody>
      </p:sp>
      <p:sp>
        <p:nvSpPr>
          <p:cNvPr id="3" name="Inhaltsplatzhalter 2"/>
          <p:cNvSpPr>
            <a:spLocks noGrp="1"/>
          </p:cNvSpPr>
          <p:nvPr>
            <p:ph idx="1"/>
          </p:nvPr>
        </p:nvSpPr>
        <p:spPr/>
        <p:txBody>
          <a:bodyPr>
            <a:normAutofit lnSpcReduction="10000"/>
          </a:bodyPr>
          <a:lstStyle/>
          <a:p>
            <a:r>
              <a:rPr lang="de-DE" altLang="de-DE" sz="2800" dirty="0"/>
              <a:t>SAGE System (1951) zur Suche nach Bomber;  zur Auslieferung in 1963 nicht mehr benötigt</a:t>
            </a:r>
          </a:p>
          <a:p>
            <a:r>
              <a:rPr lang="de-DE" altLang="de-DE" sz="2800" dirty="0"/>
              <a:t>Toll </a:t>
            </a:r>
            <a:r>
              <a:rPr lang="de-DE" altLang="de-DE" sz="2800" dirty="0" err="1"/>
              <a:t>Collect</a:t>
            </a:r>
            <a:r>
              <a:rPr lang="de-DE" altLang="de-DE" sz="2800" dirty="0"/>
              <a:t>: geplanter Start Aug. 2003, </a:t>
            </a:r>
            <a:r>
              <a:rPr lang="de-DE" altLang="de-DE" sz="2800" dirty="0" err="1"/>
              <a:t>tatsächl</a:t>
            </a:r>
            <a:r>
              <a:rPr lang="de-DE" altLang="de-DE" sz="2800" dirty="0"/>
              <a:t>. Start in Jan. 2006; 3.5 </a:t>
            </a:r>
            <a:r>
              <a:rPr lang="de-DE" altLang="de-DE" sz="2800" dirty="0" err="1"/>
              <a:t>Mrd</a:t>
            </a:r>
            <a:r>
              <a:rPr lang="de-DE" altLang="de-DE" sz="2800" dirty="0"/>
              <a:t>€ Verlust</a:t>
            </a:r>
          </a:p>
          <a:p>
            <a:r>
              <a:rPr lang="de-DE" altLang="de-DE" sz="2800" dirty="0"/>
              <a:t>Kaliforniens Driver </a:t>
            </a:r>
            <a:r>
              <a:rPr lang="de-DE" altLang="de-DE" sz="2800" dirty="0" err="1"/>
              <a:t>and</a:t>
            </a:r>
            <a:r>
              <a:rPr lang="de-DE" altLang="de-DE" sz="2800" dirty="0"/>
              <a:t> </a:t>
            </a:r>
            <a:r>
              <a:rPr lang="de-DE" altLang="de-DE" sz="2800" dirty="0" err="1"/>
              <a:t>Vehicle</a:t>
            </a:r>
            <a:r>
              <a:rPr lang="de-DE" altLang="de-DE" sz="2800" dirty="0"/>
              <a:t> Licensing Agency brach SW Project nach 6 Jahren und 45 M$ ab</a:t>
            </a:r>
          </a:p>
          <a:p>
            <a:r>
              <a:rPr lang="de-DE" altLang="de-DE" sz="2800" dirty="0"/>
              <a:t>FBI Virtual Case File brach 2005 nach 3 Jahre und 170 M$ SW Projekt ab</a:t>
            </a:r>
          </a:p>
          <a:p>
            <a:r>
              <a:rPr lang="de-DE" altLang="de-DE" sz="2800" dirty="0"/>
              <a:t>London Stock Market brach Taurus Projekt 1993 nach 11 Jahren und 800 M£ (13200 %) ab</a:t>
            </a:r>
          </a:p>
          <a:p>
            <a:endParaRPr lang="de-DE" dirty="0"/>
          </a:p>
        </p:txBody>
      </p:sp>
      <p:sp>
        <p:nvSpPr>
          <p:cNvPr id="4" name="Foliennummernplatzhalter 3"/>
          <p:cNvSpPr>
            <a:spLocks noGrp="1"/>
          </p:cNvSpPr>
          <p:nvPr>
            <p:ph type="sldNum" sz="quarter" idx="12"/>
          </p:nvPr>
        </p:nvSpPr>
        <p:spPr/>
        <p:txBody>
          <a:bodyPr/>
          <a:lstStyle/>
          <a:p>
            <a:pPr>
              <a:defRPr/>
            </a:pPr>
            <a:fld id="{C0B85308-4B91-4084-B5EB-6B176834447A}" type="slidenum">
              <a:rPr lang="de-DE" smtClean="0"/>
              <a:pPr>
                <a:defRPr/>
              </a:pPr>
              <a:t>31</a:t>
            </a:fld>
            <a:endParaRPr lang="de-DE"/>
          </a:p>
        </p:txBody>
      </p:sp>
    </p:spTree>
    <p:extLst>
      <p:ext uri="{BB962C8B-B14F-4D97-AF65-F5344CB8AC3E}">
        <p14:creationId xmlns:p14="http://schemas.microsoft.com/office/powerpoint/2010/main" val="5865986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1000"/>
                                        <p:tgtEl>
                                          <p:spTgt spid="3">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fade">
                                      <p:cBhvr>
                                        <p:cTn id="10" dur="1000"/>
                                        <p:tgtEl>
                                          <p:spTgt spid="3">
                                            <p:txEl>
                                              <p:pRg st="3" end="3"/>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Effect transition="in" filter="fade">
                                      <p:cBhvr>
                                        <p:cTn id="13" dur="10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1" name="Picture 3"/>
          <p:cNvPicPr>
            <a:picLocks noChangeAspect="1" noChangeArrowheads="1"/>
          </p:cNvPicPr>
          <p:nvPr/>
        </p:nvPicPr>
        <p:blipFill>
          <a:blip r:embed="rId2"/>
          <a:srcRect/>
          <a:stretch>
            <a:fillRect/>
          </a:stretch>
        </p:blipFill>
        <p:spPr bwMode="auto">
          <a:xfrm>
            <a:off x="5381620" y="3495852"/>
            <a:ext cx="4714908" cy="2525536"/>
          </a:xfrm>
          <a:prstGeom prst="rect">
            <a:avLst/>
          </a:prstGeom>
          <a:noFill/>
          <a:ln w="9525">
            <a:noFill/>
            <a:miter lim="800000"/>
            <a:headEnd/>
            <a:tailEnd/>
          </a:ln>
          <a:effectLst/>
        </p:spPr>
      </p:pic>
      <p:sp>
        <p:nvSpPr>
          <p:cNvPr id="2" name="Titel 1"/>
          <p:cNvSpPr>
            <a:spLocks noGrp="1"/>
          </p:cNvSpPr>
          <p:nvPr>
            <p:ph type="title"/>
          </p:nvPr>
        </p:nvSpPr>
        <p:spPr/>
        <p:txBody>
          <a:bodyPr/>
          <a:lstStyle/>
          <a:p>
            <a:r>
              <a:rPr lang="en-US"/>
              <a:t>Extreme Komplexität (Beispiel)</a:t>
            </a:r>
          </a:p>
        </p:txBody>
      </p:sp>
      <p:sp>
        <p:nvSpPr>
          <p:cNvPr id="3" name="Inhaltsplatzhalter 2"/>
          <p:cNvSpPr>
            <a:spLocks noGrp="1"/>
          </p:cNvSpPr>
          <p:nvPr>
            <p:ph idx="1"/>
          </p:nvPr>
        </p:nvSpPr>
        <p:spPr/>
        <p:txBody>
          <a:bodyPr>
            <a:normAutofit/>
          </a:bodyPr>
          <a:lstStyle/>
          <a:p>
            <a:r>
              <a:rPr lang="de-DE" sz="2800"/>
              <a:t>DDX U-Boot</a:t>
            </a:r>
          </a:p>
          <a:p>
            <a:r>
              <a:rPr lang="de-DE" sz="2800"/>
              <a:t>Viele eingebettete Systeme</a:t>
            </a:r>
          </a:p>
          <a:p>
            <a:r>
              <a:rPr lang="de-DE" sz="2800"/>
              <a:t>Zusammen 30.000.000.000 Zeilen Code (Schätzung)</a:t>
            </a:r>
          </a:p>
          <a:p>
            <a:r>
              <a:rPr lang="de-DE" sz="2800"/>
              <a:t>In 142 Programmiersprachen</a:t>
            </a:r>
            <a:endParaRPr lang="en-US" sz="2800"/>
          </a:p>
        </p:txBody>
      </p:sp>
      <p:sp>
        <p:nvSpPr>
          <p:cNvPr id="5" name="Foliennummernplatzhalter 4"/>
          <p:cNvSpPr>
            <a:spLocks noGrp="1"/>
          </p:cNvSpPr>
          <p:nvPr>
            <p:ph type="sldNum" sz="quarter" idx="12"/>
          </p:nvPr>
        </p:nvSpPr>
        <p:spPr/>
        <p:txBody>
          <a:bodyPr/>
          <a:lstStyle/>
          <a:p>
            <a:fld id="{6C6AE60A-B69C-4790-82F7-3882EDF23186}" type="slidenum">
              <a:rPr lang="de-DE" smtClean="0"/>
              <a:pPr/>
              <a:t>32</a:t>
            </a:fld>
            <a:endParaRPr lang="de-DE"/>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haltsplatzhalter 4"/>
          <p:cNvSpPr>
            <a:spLocks noGrp="1"/>
          </p:cNvSpPr>
          <p:nvPr>
            <p:ph idx="1"/>
          </p:nvPr>
        </p:nvSpPr>
        <p:spPr/>
        <p:txBody>
          <a:bodyPr/>
          <a:lstStyle/>
          <a:p>
            <a:r>
              <a:rPr lang="de-DE" dirty="0"/>
              <a:t>Warum scheitern Softwareprojekte?</a:t>
            </a:r>
          </a:p>
        </p:txBody>
      </p:sp>
      <p:sp>
        <p:nvSpPr>
          <p:cNvPr id="4" name="Foliennummernplatzhalter 3"/>
          <p:cNvSpPr>
            <a:spLocks noGrp="1"/>
          </p:cNvSpPr>
          <p:nvPr>
            <p:ph type="sldNum" sz="quarter" idx="12"/>
          </p:nvPr>
        </p:nvSpPr>
        <p:spPr/>
        <p:txBody>
          <a:bodyPr/>
          <a:lstStyle/>
          <a:p>
            <a:fld id="{6C6AE60A-B69C-4790-82F7-3882EDF23186}" type="slidenum">
              <a:rPr lang="de-DE" smtClean="0"/>
              <a:pPr/>
              <a:t>33</a:t>
            </a:fld>
            <a:endParaRPr lang="de-DE"/>
          </a:p>
        </p:txBody>
      </p:sp>
      <p:sp>
        <p:nvSpPr>
          <p:cNvPr id="2" name="Titel 1"/>
          <p:cNvSpPr>
            <a:spLocks noGrp="1"/>
          </p:cNvSpPr>
          <p:nvPr>
            <p:ph type="title"/>
          </p:nvPr>
        </p:nvSpPr>
        <p:spPr/>
        <p:txBody>
          <a:bodyPr/>
          <a:lstStyle/>
          <a:p>
            <a:r>
              <a:rPr lang="de-DE" dirty="0"/>
              <a:t>Aufgabe: Gründe für Scheitern</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Gründe für Scheitern</a:t>
            </a:r>
          </a:p>
        </p:txBody>
      </p:sp>
      <p:sp>
        <p:nvSpPr>
          <p:cNvPr id="3" name="Inhaltsplatzhalter 2"/>
          <p:cNvSpPr>
            <a:spLocks noGrp="1"/>
          </p:cNvSpPr>
          <p:nvPr>
            <p:ph idx="1"/>
          </p:nvPr>
        </p:nvSpPr>
        <p:spPr/>
        <p:txBody>
          <a:bodyPr>
            <a:normAutofit/>
          </a:bodyPr>
          <a:lstStyle/>
          <a:p>
            <a:r>
              <a:rPr lang="de-DE" dirty="0"/>
              <a:t>Budget aufgebraucht</a:t>
            </a:r>
          </a:p>
          <a:p>
            <a:r>
              <a:rPr lang="de-DE" dirty="0"/>
              <a:t>Zeit aufgebraucht</a:t>
            </a:r>
          </a:p>
          <a:p>
            <a:r>
              <a:rPr lang="de-DE" dirty="0"/>
              <a:t>Ineffizienz von Software</a:t>
            </a:r>
          </a:p>
          <a:p>
            <a:r>
              <a:rPr lang="de-DE" dirty="0"/>
              <a:t>Schlechte Qualität von Software</a:t>
            </a:r>
          </a:p>
          <a:p>
            <a:r>
              <a:rPr lang="de-DE" dirty="0"/>
              <a:t>Software erfüllt Anforderungen nicht</a:t>
            </a:r>
          </a:p>
          <a:p>
            <a:r>
              <a:rPr lang="de-DE" dirty="0"/>
              <a:t>Projekte waren nicht mehr zu managen und Quelltext schwierig zu warten</a:t>
            </a:r>
          </a:p>
          <a:p>
            <a:r>
              <a:rPr lang="de-DE" dirty="0"/>
              <a:t>Software wurde nie ausgeliefert</a:t>
            </a:r>
          </a:p>
        </p:txBody>
      </p:sp>
      <p:sp>
        <p:nvSpPr>
          <p:cNvPr id="4" name="Foliennummernplatzhalter 3"/>
          <p:cNvSpPr>
            <a:spLocks noGrp="1"/>
          </p:cNvSpPr>
          <p:nvPr>
            <p:ph type="sldNum" sz="quarter" idx="12"/>
          </p:nvPr>
        </p:nvSpPr>
        <p:spPr/>
        <p:txBody>
          <a:bodyPr/>
          <a:lstStyle/>
          <a:p>
            <a:fld id="{6C6AE60A-B69C-4790-82F7-3882EDF23186}" type="slidenum">
              <a:rPr lang="de-DE" smtClean="0"/>
              <a:pPr/>
              <a:t>34</a:t>
            </a:fld>
            <a:endParaRPr lang="de-DE"/>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10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1000"/>
                                        <p:tgtEl>
                                          <p:spTgt spid="3">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10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1000"/>
                                        <p:tgtEl>
                                          <p:spTgt spid="3">
                                            <p:txEl>
                                              <p:pRg st="4" end="4"/>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1000"/>
                                        <p:tgtEl>
                                          <p:spTgt spid="3">
                                            <p:txEl>
                                              <p:pRg st="5" end="5"/>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10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ltLang="de-DE" dirty="0" err="1"/>
              <a:t>Lösung</a:t>
            </a:r>
            <a:r>
              <a:rPr lang="en-US" altLang="de-DE" dirty="0"/>
              <a:t>: Software </a:t>
            </a:r>
            <a:r>
              <a:rPr lang="en-US" altLang="de-DE" dirty="0" smtClean="0"/>
              <a:t>Engineering</a:t>
            </a:r>
            <a:endParaRPr lang="en-US" dirty="0"/>
          </a:p>
        </p:txBody>
      </p:sp>
      <p:sp>
        <p:nvSpPr>
          <p:cNvPr id="3" name="Inhaltsplatzhalter 2"/>
          <p:cNvSpPr>
            <a:spLocks noGrp="1"/>
          </p:cNvSpPr>
          <p:nvPr>
            <p:ph idx="1"/>
          </p:nvPr>
        </p:nvSpPr>
        <p:spPr/>
        <p:txBody>
          <a:bodyPr/>
          <a:lstStyle/>
          <a:p>
            <a:endParaRPr lang="en-US" dirty="0"/>
          </a:p>
        </p:txBody>
      </p:sp>
      <p:sp>
        <p:nvSpPr>
          <p:cNvPr id="4" name="Foliennummernplatzhalter 3"/>
          <p:cNvSpPr>
            <a:spLocks noGrp="1"/>
          </p:cNvSpPr>
          <p:nvPr>
            <p:ph type="sldNum" sz="quarter" idx="12"/>
          </p:nvPr>
        </p:nvSpPr>
        <p:spPr/>
        <p:txBody>
          <a:bodyPr/>
          <a:lstStyle/>
          <a:p>
            <a:pPr>
              <a:defRPr/>
            </a:pPr>
            <a:fld id="{C0B85308-4B91-4084-B5EB-6B176834447A}" type="slidenum">
              <a:rPr lang="de-DE" smtClean="0"/>
              <a:pPr>
                <a:defRPr/>
              </a:pPr>
              <a:t>35</a:t>
            </a:fld>
            <a:endParaRPr lang="de-DE"/>
          </a:p>
        </p:txBody>
      </p:sp>
      <p:pic>
        <p:nvPicPr>
          <p:cNvPr id="6"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82129" y="1912743"/>
            <a:ext cx="2936045" cy="471983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9050" algn="ctr">
                <a:solidFill>
                  <a:schemeClr val="bg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82986" y="1862701"/>
            <a:ext cx="3323825" cy="221865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9050" algn="ctr">
                <a:solidFill>
                  <a:schemeClr val="bg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82986" y="4258145"/>
            <a:ext cx="3329364" cy="221726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9050" algn="ctr">
                <a:solidFill>
                  <a:schemeClr val="bg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5498762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err="1"/>
              <a:t>Begriff</a:t>
            </a:r>
            <a:r>
              <a:rPr lang="en-US" dirty="0"/>
              <a:t>: Software Engineering</a:t>
            </a:r>
          </a:p>
        </p:txBody>
      </p:sp>
      <p:sp>
        <p:nvSpPr>
          <p:cNvPr id="3" name="Inhaltsplatzhalter 2"/>
          <p:cNvSpPr>
            <a:spLocks noGrp="1"/>
          </p:cNvSpPr>
          <p:nvPr>
            <p:ph idx="1"/>
          </p:nvPr>
        </p:nvSpPr>
        <p:spPr/>
        <p:txBody>
          <a:bodyPr/>
          <a:lstStyle/>
          <a:p>
            <a:r>
              <a:rPr lang="en-US" dirty="0" err="1"/>
              <a:t>Begriff</a:t>
            </a:r>
            <a:r>
              <a:rPr lang="en-US" dirty="0"/>
              <a:t> </a:t>
            </a:r>
            <a:r>
              <a:rPr lang="en-US" dirty="0" err="1"/>
              <a:t>wurde</a:t>
            </a:r>
            <a:r>
              <a:rPr lang="en-US" dirty="0"/>
              <a:t> auf der NATO-</a:t>
            </a:r>
            <a:r>
              <a:rPr lang="en-US" dirty="0" err="1"/>
              <a:t>Konferenz</a:t>
            </a:r>
            <a:r>
              <a:rPr lang="en-US" dirty="0"/>
              <a:t> (1968) </a:t>
            </a:r>
            <a:r>
              <a:rPr lang="en-US" dirty="0" err="1"/>
              <a:t>geprägt</a:t>
            </a:r>
            <a:endParaRPr lang="en-US" dirty="0"/>
          </a:p>
          <a:p>
            <a:r>
              <a:rPr lang="de-DE" dirty="0"/>
              <a:t>Idee: Softwareentwicklung in Anlehnung an Ingenieursdisziplin (Engineering)</a:t>
            </a:r>
          </a:p>
          <a:p>
            <a:endParaRPr lang="de-DE" dirty="0"/>
          </a:p>
          <a:p>
            <a:r>
              <a:rPr lang="de-DE" dirty="0"/>
              <a:t>Im Folgenden: Definitionen</a:t>
            </a:r>
          </a:p>
          <a:p>
            <a:pPr lvl="1"/>
            <a:r>
              <a:rPr lang="de-DE" dirty="0"/>
              <a:t>Geben einen Einblick über verschiedene Sichtweisen auf diese Disziplin</a:t>
            </a:r>
            <a:endParaRPr lang="en-US" dirty="0"/>
          </a:p>
        </p:txBody>
      </p:sp>
      <p:sp>
        <p:nvSpPr>
          <p:cNvPr id="4" name="Foliennummernplatzhalter 3"/>
          <p:cNvSpPr>
            <a:spLocks noGrp="1"/>
          </p:cNvSpPr>
          <p:nvPr>
            <p:ph type="sldNum" sz="quarter" idx="12"/>
          </p:nvPr>
        </p:nvSpPr>
        <p:spPr/>
        <p:txBody>
          <a:bodyPr/>
          <a:lstStyle/>
          <a:p>
            <a:fld id="{6C6AE60A-B69C-4790-82F7-3882EDF23186}" type="slidenum">
              <a:rPr lang="de-DE" smtClean="0"/>
              <a:pPr/>
              <a:t>36</a:t>
            </a:fld>
            <a:endParaRPr lang="de-DE"/>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1000"/>
                                        <p:tgtEl>
                                          <p:spTgt spid="3">
                                            <p:txEl>
                                              <p:pRg st="3" end="3"/>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4" end="4"/>
                                            </p:txEl>
                                          </p:spTgt>
                                        </p:tgtEl>
                                        <p:attrNameLst>
                                          <p:attrName>style.visibility</p:attrName>
                                        </p:attrNameLst>
                                      </p:cBhvr>
                                      <p:to>
                                        <p:strVal val="visible"/>
                                      </p:to>
                                    </p:set>
                                    <p:animEffect transition="in" filter="fade">
                                      <p:cBhvr>
                                        <p:cTn id="10" dur="10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de-DE"/>
              <a:t>Definition: Software </a:t>
            </a:r>
            <a:r>
              <a:rPr lang="de-DE" dirty="0"/>
              <a:t>Engineering (1)</a:t>
            </a:r>
          </a:p>
        </p:txBody>
      </p:sp>
      <p:sp>
        <p:nvSpPr>
          <p:cNvPr id="3" name="Inhaltsplatzhalter 2"/>
          <p:cNvSpPr>
            <a:spLocks noGrp="1"/>
          </p:cNvSpPr>
          <p:nvPr>
            <p:ph idx="1"/>
          </p:nvPr>
        </p:nvSpPr>
        <p:spPr/>
        <p:txBody>
          <a:bodyPr>
            <a:normAutofit/>
          </a:bodyPr>
          <a:lstStyle/>
          <a:p>
            <a:pPr marL="0" indent="0" algn="ctr">
              <a:buNone/>
            </a:pPr>
            <a:r>
              <a:rPr lang="de-DE" i="1" dirty="0">
                <a:solidFill>
                  <a:srgbClr val="FF0000"/>
                </a:solidFill>
              </a:rPr>
              <a:t>„</a:t>
            </a:r>
            <a:r>
              <a:rPr lang="en-US" i="1" u="sng" dirty="0">
                <a:solidFill>
                  <a:srgbClr val="FF0000"/>
                </a:solidFill>
              </a:rPr>
              <a:t>state of the art </a:t>
            </a:r>
            <a:r>
              <a:rPr lang="en-US" i="1" dirty="0">
                <a:solidFill>
                  <a:srgbClr val="FF0000"/>
                </a:solidFill>
              </a:rPr>
              <a:t>of developing </a:t>
            </a:r>
            <a:r>
              <a:rPr lang="en-US" i="1" u="sng" dirty="0">
                <a:solidFill>
                  <a:srgbClr val="FF0000"/>
                </a:solidFill>
              </a:rPr>
              <a:t>quality</a:t>
            </a:r>
            <a:r>
              <a:rPr lang="en-US" i="1" dirty="0">
                <a:solidFill>
                  <a:srgbClr val="FF0000"/>
                </a:solidFill>
              </a:rPr>
              <a:t> software </a:t>
            </a:r>
            <a:r>
              <a:rPr lang="en-US" i="1" u="sng" dirty="0">
                <a:solidFill>
                  <a:srgbClr val="FF0000"/>
                </a:solidFill>
              </a:rPr>
              <a:t>on time </a:t>
            </a:r>
            <a:r>
              <a:rPr lang="en-US" i="1" dirty="0">
                <a:solidFill>
                  <a:srgbClr val="FF0000"/>
                </a:solidFill>
              </a:rPr>
              <a:t>and </a:t>
            </a:r>
            <a:r>
              <a:rPr lang="en-US" i="1" u="sng" dirty="0">
                <a:solidFill>
                  <a:srgbClr val="FF0000"/>
                </a:solidFill>
              </a:rPr>
              <a:t>within budget </a:t>
            </a:r>
            <a:r>
              <a:rPr lang="de-DE" i="1" dirty="0">
                <a:solidFill>
                  <a:srgbClr val="FF0000"/>
                </a:solidFill>
              </a:rPr>
              <a:t>“ </a:t>
            </a:r>
          </a:p>
          <a:p>
            <a:pPr marL="0" indent="0" algn="ctr">
              <a:buNone/>
            </a:pPr>
            <a:endParaRPr lang="de-DE" i="1" dirty="0">
              <a:solidFill>
                <a:srgbClr val="FF0000"/>
              </a:solidFill>
            </a:endParaRPr>
          </a:p>
          <a:p>
            <a:r>
              <a:rPr lang="de-DE" dirty="0"/>
              <a:t>Aktuellster Stand der Technik:</a:t>
            </a:r>
          </a:p>
          <a:p>
            <a:pPr lvl="1"/>
            <a:r>
              <a:rPr lang="de-DE" dirty="0"/>
              <a:t>Entscheidet Community</a:t>
            </a:r>
          </a:p>
          <a:p>
            <a:pPr lvl="1"/>
            <a:r>
              <a:rPr lang="de-DE" dirty="0"/>
              <a:t>Lebenslanges lernen</a:t>
            </a:r>
          </a:p>
          <a:p>
            <a:r>
              <a:rPr lang="de-DE" dirty="0"/>
              <a:t>Ressourcenbeschränkung</a:t>
            </a:r>
          </a:p>
        </p:txBody>
      </p:sp>
      <p:sp>
        <p:nvSpPr>
          <p:cNvPr id="4" name="Foliennummernplatzhalter 3"/>
          <p:cNvSpPr>
            <a:spLocks noGrp="1"/>
          </p:cNvSpPr>
          <p:nvPr>
            <p:ph type="sldNum" sz="quarter" idx="12"/>
          </p:nvPr>
        </p:nvSpPr>
        <p:spPr/>
        <p:txBody>
          <a:bodyPr/>
          <a:lstStyle/>
          <a:p>
            <a:fld id="{6C6AE60A-B69C-4790-82F7-3882EDF23186}" type="slidenum">
              <a:rPr lang="de-DE" smtClean="0"/>
              <a:pPr/>
              <a:t>37</a:t>
            </a:fld>
            <a:endParaRPr lang="de-DE"/>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1000"/>
                                        <p:tgtEl>
                                          <p:spTgt spid="3">
                                            <p:txEl>
                                              <p:pRg st="2" end="2"/>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1000"/>
                                        <p:tgtEl>
                                          <p:spTgt spid="3">
                                            <p:txEl>
                                              <p:pRg st="3" end="3"/>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1000"/>
                                        <p:tgtEl>
                                          <p:spTgt spid="3">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animEffect transition="in" filter="fade">
                                      <p:cBhvr>
                                        <p:cTn id="23" dur="10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de-DE"/>
              <a:t>Definition: Software </a:t>
            </a:r>
            <a:r>
              <a:rPr lang="de-DE" dirty="0"/>
              <a:t>Engineering (2)</a:t>
            </a:r>
          </a:p>
        </p:txBody>
      </p:sp>
      <p:sp>
        <p:nvSpPr>
          <p:cNvPr id="3" name="Inhaltsplatzhalter 2"/>
          <p:cNvSpPr>
            <a:spLocks noGrp="1"/>
          </p:cNvSpPr>
          <p:nvPr>
            <p:ph idx="1"/>
          </p:nvPr>
        </p:nvSpPr>
        <p:spPr/>
        <p:txBody>
          <a:bodyPr>
            <a:normAutofit/>
          </a:bodyPr>
          <a:lstStyle/>
          <a:p>
            <a:pPr marL="0" indent="0" algn="ctr">
              <a:buNone/>
            </a:pPr>
            <a:r>
              <a:rPr lang="de-DE" i="1" dirty="0">
                <a:solidFill>
                  <a:srgbClr val="FF0000"/>
                </a:solidFill>
              </a:rPr>
              <a:t>„</a:t>
            </a:r>
            <a:r>
              <a:rPr lang="de-DE" i="1" u="sng" dirty="0">
                <a:solidFill>
                  <a:srgbClr val="FF0000"/>
                </a:solidFill>
              </a:rPr>
              <a:t>multi-person</a:t>
            </a:r>
            <a:r>
              <a:rPr lang="de-DE" i="1" dirty="0">
                <a:solidFill>
                  <a:srgbClr val="FF0000"/>
                </a:solidFill>
              </a:rPr>
              <a:t> </a:t>
            </a:r>
            <a:r>
              <a:rPr lang="de-DE" i="1" u="sng" dirty="0" err="1">
                <a:solidFill>
                  <a:srgbClr val="FF0000"/>
                </a:solidFill>
              </a:rPr>
              <a:t>construction</a:t>
            </a:r>
            <a:r>
              <a:rPr lang="de-DE" i="1" dirty="0">
                <a:solidFill>
                  <a:srgbClr val="FF0000"/>
                </a:solidFill>
              </a:rPr>
              <a:t> </a:t>
            </a:r>
            <a:r>
              <a:rPr lang="de-DE" i="1" dirty="0" err="1">
                <a:solidFill>
                  <a:srgbClr val="FF0000"/>
                </a:solidFill>
              </a:rPr>
              <a:t>of</a:t>
            </a:r>
            <a:r>
              <a:rPr lang="de-DE" i="1" dirty="0">
                <a:solidFill>
                  <a:srgbClr val="FF0000"/>
                </a:solidFill>
              </a:rPr>
              <a:t> </a:t>
            </a:r>
            <a:r>
              <a:rPr lang="de-DE" i="1" u="sng" dirty="0">
                <a:solidFill>
                  <a:srgbClr val="FF0000"/>
                </a:solidFill>
              </a:rPr>
              <a:t>multi-version</a:t>
            </a:r>
            <a:r>
              <a:rPr lang="de-DE" i="1" dirty="0">
                <a:solidFill>
                  <a:srgbClr val="FF0000"/>
                </a:solidFill>
              </a:rPr>
              <a:t> </a:t>
            </a:r>
            <a:r>
              <a:rPr lang="de-DE" i="1" dirty="0" err="1">
                <a:solidFill>
                  <a:srgbClr val="FF0000"/>
                </a:solidFill>
              </a:rPr>
              <a:t>software</a:t>
            </a:r>
            <a:r>
              <a:rPr lang="de-DE" i="1" dirty="0">
                <a:solidFill>
                  <a:srgbClr val="FF0000"/>
                </a:solidFill>
              </a:rPr>
              <a:t> “ -- </a:t>
            </a:r>
            <a:r>
              <a:rPr lang="de-DE" i="1" dirty="0" err="1">
                <a:solidFill>
                  <a:srgbClr val="FF0000"/>
                </a:solidFill>
              </a:rPr>
              <a:t>Parnas</a:t>
            </a:r>
            <a:endParaRPr lang="de-DE" i="1" dirty="0">
              <a:solidFill>
                <a:srgbClr val="FF0000"/>
              </a:solidFill>
            </a:endParaRPr>
          </a:p>
          <a:p>
            <a:endParaRPr lang="de-DE" dirty="0"/>
          </a:p>
          <a:p>
            <a:r>
              <a:rPr lang="de-DE" dirty="0"/>
              <a:t>Teamwork</a:t>
            </a:r>
          </a:p>
          <a:p>
            <a:r>
              <a:rPr lang="de-DE" dirty="0"/>
              <a:t>Erfolgreiche Software-Systeme müssen sich weiterentwickeln: Änderung ist der Normalfall, nicht die Ausnahme</a:t>
            </a:r>
          </a:p>
        </p:txBody>
      </p:sp>
      <p:sp>
        <p:nvSpPr>
          <p:cNvPr id="4" name="Foliennummernplatzhalter 3"/>
          <p:cNvSpPr>
            <a:spLocks noGrp="1"/>
          </p:cNvSpPr>
          <p:nvPr>
            <p:ph type="sldNum" sz="quarter" idx="12"/>
          </p:nvPr>
        </p:nvSpPr>
        <p:spPr/>
        <p:txBody>
          <a:bodyPr/>
          <a:lstStyle/>
          <a:p>
            <a:fld id="{6C6AE60A-B69C-4790-82F7-3882EDF23186}" type="slidenum">
              <a:rPr lang="de-DE" smtClean="0"/>
              <a:pPr/>
              <a:t>38</a:t>
            </a:fld>
            <a:endParaRPr lang="de-DE"/>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10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10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de-DE"/>
              <a:t>Definition: Software </a:t>
            </a:r>
            <a:r>
              <a:rPr lang="de-DE" dirty="0"/>
              <a:t>Engineering (3)</a:t>
            </a:r>
          </a:p>
        </p:txBody>
      </p:sp>
      <p:sp>
        <p:nvSpPr>
          <p:cNvPr id="3" name="Inhaltsplatzhalter 2"/>
          <p:cNvSpPr>
            <a:spLocks noGrp="1"/>
          </p:cNvSpPr>
          <p:nvPr>
            <p:ph idx="1"/>
          </p:nvPr>
        </p:nvSpPr>
        <p:spPr/>
        <p:txBody>
          <a:bodyPr>
            <a:normAutofit/>
          </a:bodyPr>
          <a:lstStyle/>
          <a:p>
            <a:pPr marL="0" indent="0" algn="ctr">
              <a:buNone/>
            </a:pPr>
            <a:r>
              <a:rPr lang="de-DE" i="1" dirty="0">
                <a:solidFill>
                  <a:srgbClr val="FF0000"/>
                </a:solidFill>
              </a:rPr>
              <a:t>„</a:t>
            </a:r>
            <a:r>
              <a:rPr lang="en-US" i="1" dirty="0">
                <a:solidFill>
                  <a:srgbClr val="FF0000"/>
                </a:solidFill>
              </a:rPr>
              <a:t>software engineering is an </a:t>
            </a:r>
            <a:r>
              <a:rPr lang="en-US" i="1" u="sng" dirty="0">
                <a:solidFill>
                  <a:srgbClr val="FF0000"/>
                </a:solidFill>
              </a:rPr>
              <a:t>engineering discipline</a:t>
            </a:r>
            <a:r>
              <a:rPr lang="en-US" i="1" dirty="0">
                <a:solidFill>
                  <a:srgbClr val="FF0000"/>
                </a:solidFill>
              </a:rPr>
              <a:t> that is concerned with </a:t>
            </a:r>
            <a:r>
              <a:rPr lang="en-US" i="1" u="sng" dirty="0">
                <a:solidFill>
                  <a:srgbClr val="FF0000"/>
                </a:solidFill>
              </a:rPr>
              <a:t>all aspects</a:t>
            </a:r>
            <a:r>
              <a:rPr lang="en-US" i="1" dirty="0">
                <a:solidFill>
                  <a:srgbClr val="FF0000"/>
                </a:solidFill>
              </a:rPr>
              <a:t> of </a:t>
            </a:r>
            <a:r>
              <a:rPr lang="en-US" i="1" u="sng" dirty="0">
                <a:solidFill>
                  <a:srgbClr val="FF0000"/>
                </a:solidFill>
              </a:rPr>
              <a:t>software production</a:t>
            </a:r>
            <a:r>
              <a:rPr lang="de-DE" i="1" dirty="0">
                <a:solidFill>
                  <a:srgbClr val="FF0000"/>
                </a:solidFill>
              </a:rPr>
              <a:t>“  -- </a:t>
            </a:r>
            <a:r>
              <a:rPr lang="de-DE" i="1" dirty="0" err="1">
                <a:solidFill>
                  <a:srgbClr val="FF0000"/>
                </a:solidFill>
              </a:rPr>
              <a:t>Sommerville</a:t>
            </a:r>
            <a:endParaRPr lang="de-DE" i="1" dirty="0">
              <a:solidFill>
                <a:srgbClr val="FF0000"/>
              </a:solidFill>
            </a:endParaRPr>
          </a:p>
          <a:p>
            <a:endParaRPr lang="de-DE" dirty="0"/>
          </a:p>
          <a:p>
            <a:r>
              <a:rPr lang="de-DE" dirty="0"/>
              <a:t>Software ist ein Produkt, das für einen bestimmtem Kunden entwickelt wird</a:t>
            </a:r>
          </a:p>
          <a:p>
            <a:r>
              <a:rPr lang="de-DE" dirty="0"/>
              <a:t>Nicht nur Programmierung, sondern alle Aspekte des Softwarelebenszyklus</a:t>
            </a:r>
          </a:p>
        </p:txBody>
      </p:sp>
      <p:sp>
        <p:nvSpPr>
          <p:cNvPr id="4" name="Foliennummernplatzhalter 3"/>
          <p:cNvSpPr>
            <a:spLocks noGrp="1"/>
          </p:cNvSpPr>
          <p:nvPr>
            <p:ph type="sldNum" sz="quarter" idx="12"/>
          </p:nvPr>
        </p:nvSpPr>
        <p:spPr/>
        <p:txBody>
          <a:bodyPr/>
          <a:lstStyle/>
          <a:p>
            <a:fld id="{6C6AE60A-B69C-4790-82F7-3882EDF23186}" type="slidenum">
              <a:rPr lang="de-DE" smtClean="0"/>
              <a:pPr/>
              <a:t>39</a:t>
            </a:fld>
            <a:endParaRPr lang="de-DE"/>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10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10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fik 5">
            <a:extLst>
              <a:ext uri="{FF2B5EF4-FFF2-40B4-BE49-F238E27FC236}">
                <a16:creationId xmlns:a16="http://schemas.microsoft.com/office/drawing/2014/main" id="{99D8F654-7EE1-4F93-AF81-BAE5A3A4D658}"/>
              </a:ext>
            </a:extLst>
          </p:cNvPr>
          <p:cNvPicPr>
            <a:picLocks noChangeAspect="1"/>
          </p:cNvPicPr>
          <p:nvPr/>
        </p:nvPicPr>
        <p:blipFill>
          <a:blip r:embed="rId2"/>
          <a:stretch>
            <a:fillRect/>
          </a:stretch>
        </p:blipFill>
        <p:spPr>
          <a:xfrm>
            <a:off x="5879976" y="5782322"/>
            <a:ext cx="2253614" cy="751205"/>
          </a:xfrm>
          <a:prstGeom prst="rect">
            <a:avLst/>
          </a:prstGeom>
        </p:spPr>
      </p:pic>
      <p:sp>
        <p:nvSpPr>
          <p:cNvPr id="2" name="Titel 1">
            <a:extLst>
              <a:ext uri="{FF2B5EF4-FFF2-40B4-BE49-F238E27FC236}">
                <a16:creationId xmlns:a16="http://schemas.microsoft.com/office/drawing/2014/main" id="{23F1A3BE-8B73-49E2-BF29-4BBE7A51807B}"/>
              </a:ext>
            </a:extLst>
          </p:cNvPr>
          <p:cNvSpPr>
            <a:spLocks noGrp="1"/>
          </p:cNvSpPr>
          <p:nvPr>
            <p:ph type="title"/>
          </p:nvPr>
        </p:nvSpPr>
        <p:spPr/>
        <p:txBody>
          <a:bodyPr/>
          <a:lstStyle/>
          <a:p>
            <a:r>
              <a:rPr lang="en-US" dirty="0" err="1"/>
              <a:t>Industrievorlesung</a:t>
            </a:r>
            <a:r>
              <a:rPr lang="en-US" dirty="0"/>
              <a:t>(</a:t>
            </a:r>
            <a:r>
              <a:rPr lang="en-US" dirty="0" err="1"/>
              <a:t>en</a:t>
            </a:r>
            <a:r>
              <a:rPr lang="en-US" dirty="0"/>
              <a:t>)!</a:t>
            </a:r>
          </a:p>
        </p:txBody>
      </p:sp>
      <p:sp>
        <p:nvSpPr>
          <p:cNvPr id="3" name="Inhaltsplatzhalter 2">
            <a:extLst>
              <a:ext uri="{FF2B5EF4-FFF2-40B4-BE49-F238E27FC236}">
                <a16:creationId xmlns:a16="http://schemas.microsoft.com/office/drawing/2014/main" id="{A2715356-19B6-4086-B264-C191D505C80E}"/>
              </a:ext>
            </a:extLst>
          </p:cNvPr>
          <p:cNvSpPr>
            <a:spLocks noGrp="1"/>
          </p:cNvSpPr>
          <p:nvPr>
            <p:ph idx="1"/>
          </p:nvPr>
        </p:nvSpPr>
        <p:spPr/>
        <p:txBody>
          <a:bodyPr>
            <a:normAutofit lnSpcReduction="10000"/>
          </a:bodyPr>
          <a:lstStyle/>
          <a:p>
            <a:r>
              <a:rPr lang="de-DE" dirty="0"/>
              <a:t>(nicht gesichert) Jonas </a:t>
            </a:r>
            <a:r>
              <a:rPr lang="de-DE" dirty="0"/>
              <a:t>Hecht (</a:t>
            </a:r>
            <a:r>
              <a:rPr lang="de-DE" dirty="0" err="1"/>
              <a:t>codecentric</a:t>
            </a:r>
            <a:r>
              <a:rPr lang="de-DE" dirty="0"/>
              <a:t> AG)</a:t>
            </a:r>
          </a:p>
          <a:p>
            <a:pPr lvl="1"/>
            <a:r>
              <a:rPr lang="de-DE" dirty="0"/>
              <a:t>IT-Consultant</a:t>
            </a:r>
          </a:p>
          <a:p>
            <a:pPr lvl="1"/>
            <a:r>
              <a:rPr lang="de-DE" dirty="0"/>
              <a:t>Java-Entwickler</a:t>
            </a:r>
          </a:p>
          <a:p>
            <a:pPr lvl="1"/>
            <a:r>
              <a:rPr lang="de-DE" dirty="0"/>
              <a:t>Spring &amp; Spring-Boot</a:t>
            </a:r>
          </a:p>
          <a:p>
            <a:pPr lvl="1"/>
            <a:r>
              <a:rPr lang="de-DE" dirty="0"/>
              <a:t>Docker, etc.</a:t>
            </a:r>
          </a:p>
          <a:p>
            <a:pPr lvl="1"/>
            <a:endParaRPr lang="de-DE" sz="1800" dirty="0"/>
          </a:p>
          <a:p>
            <a:r>
              <a:rPr lang="de-DE" dirty="0" smtClean="0"/>
              <a:t>Prof</a:t>
            </a:r>
            <a:r>
              <a:rPr lang="de-DE" dirty="0"/>
              <a:t>. Dr.-Ing. Thomas Leich (METOP GmbH)</a:t>
            </a:r>
          </a:p>
          <a:p>
            <a:pPr lvl="1"/>
            <a:r>
              <a:rPr lang="de-DE" dirty="0"/>
              <a:t>Geschäftsführung</a:t>
            </a:r>
          </a:p>
          <a:p>
            <a:pPr lvl="1"/>
            <a:r>
              <a:rPr lang="de-DE" dirty="0"/>
              <a:t>Software Engineering in der Praxis</a:t>
            </a:r>
          </a:p>
          <a:p>
            <a:pPr lvl="1"/>
            <a:r>
              <a:rPr lang="de-DE" dirty="0"/>
              <a:t>Software Engineering mit</a:t>
            </a:r>
            <a:br>
              <a:rPr lang="de-DE" dirty="0"/>
            </a:br>
            <a:r>
              <a:rPr lang="de-DE" dirty="0"/>
              <a:t>global verteilten Teams</a:t>
            </a:r>
          </a:p>
          <a:p>
            <a:endParaRPr lang="en-US" dirty="0"/>
          </a:p>
        </p:txBody>
      </p:sp>
      <p:sp>
        <p:nvSpPr>
          <p:cNvPr id="4" name="Foliennummernplatzhalter 3">
            <a:extLst>
              <a:ext uri="{FF2B5EF4-FFF2-40B4-BE49-F238E27FC236}">
                <a16:creationId xmlns:a16="http://schemas.microsoft.com/office/drawing/2014/main" id="{F2DC923D-4C41-4876-8977-06538EB67E6C}"/>
              </a:ext>
            </a:extLst>
          </p:cNvPr>
          <p:cNvSpPr>
            <a:spLocks noGrp="1"/>
          </p:cNvSpPr>
          <p:nvPr>
            <p:ph type="sldNum" sz="quarter" idx="12"/>
          </p:nvPr>
        </p:nvSpPr>
        <p:spPr/>
        <p:txBody>
          <a:bodyPr/>
          <a:lstStyle/>
          <a:p>
            <a:pPr>
              <a:defRPr/>
            </a:pPr>
            <a:fld id="{C0B85308-4B91-4084-B5EB-6B176834447A}" type="slidenum">
              <a:rPr lang="de-DE" smtClean="0"/>
              <a:pPr>
                <a:defRPr/>
              </a:pPr>
              <a:t>4</a:t>
            </a:fld>
            <a:endParaRPr lang="de-DE"/>
          </a:p>
        </p:txBody>
      </p:sp>
      <p:pic>
        <p:nvPicPr>
          <p:cNvPr id="7" name="Grafik 6">
            <a:extLst>
              <a:ext uri="{FF2B5EF4-FFF2-40B4-BE49-F238E27FC236}">
                <a16:creationId xmlns:a16="http://schemas.microsoft.com/office/drawing/2014/main" id="{4094A2CB-B2EE-4FEB-AAE6-AD1D7A6DF537}"/>
              </a:ext>
            </a:extLst>
          </p:cNvPr>
          <p:cNvPicPr>
            <a:picLocks noChangeAspect="1"/>
          </p:cNvPicPr>
          <p:nvPr/>
        </p:nvPicPr>
        <p:blipFill>
          <a:blip r:embed="rId3"/>
          <a:stretch>
            <a:fillRect/>
          </a:stretch>
        </p:blipFill>
        <p:spPr>
          <a:xfrm>
            <a:off x="8195315" y="4942692"/>
            <a:ext cx="2375464" cy="1582653"/>
          </a:xfrm>
          <a:prstGeom prst="rect">
            <a:avLst/>
          </a:prstGeom>
          <a:ln>
            <a:noFill/>
          </a:ln>
          <a:effectLst>
            <a:outerShdw blurRad="190500" algn="tl" rotWithShape="0">
              <a:srgbClr val="000000">
                <a:alpha val="70000"/>
              </a:srgbClr>
            </a:outerShdw>
          </a:effectLst>
        </p:spPr>
      </p:pic>
      <p:pic>
        <p:nvPicPr>
          <p:cNvPr id="8" name="Grafik 7">
            <a:extLst>
              <a:ext uri="{FF2B5EF4-FFF2-40B4-BE49-F238E27FC236}">
                <a16:creationId xmlns:a16="http://schemas.microsoft.com/office/drawing/2014/main" id="{83A177E2-5126-4226-AC85-67895097DCCF}"/>
              </a:ext>
            </a:extLst>
          </p:cNvPr>
          <p:cNvPicPr>
            <a:picLocks noChangeAspect="1"/>
          </p:cNvPicPr>
          <p:nvPr/>
        </p:nvPicPr>
        <p:blipFill>
          <a:blip r:embed="rId4"/>
          <a:stretch>
            <a:fillRect/>
          </a:stretch>
        </p:blipFill>
        <p:spPr>
          <a:xfrm>
            <a:off x="6258712" y="2852399"/>
            <a:ext cx="1944216" cy="918433"/>
          </a:xfrm>
          <a:prstGeom prst="rect">
            <a:avLst/>
          </a:prstGeom>
        </p:spPr>
      </p:pic>
      <p:pic>
        <p:nvPicPr>
          <p:cNvPr id="9" name="Grafik 8">
            <a:extLst>
              <a:ext uri="{FF2B5EF4-FFF2-40B4-BE49-F238E27FC236}">
                <a16:creationId xmlns:a16="http://schemas.microsoft.com/office/drawing/2014/main" id="{5F957FD8-84EF-454E-9B79-D8F931D5CCC1}"/>
              </a:ext>
            </a:extLst>
          </p:cNvPr>
          <p:cNvPicPr>
            <a:picLocks noChangeAspect="1"/>
          </p:cNvPicPr>
          <p:nvPr/>
        </p:nvPicPr>
        <p:blipFill>
          <a:blip r:embed="rId5"/>
          <a:stretch>
            <a:fillRect/>
          </a:stretch>
        </p:blipFill>
        <p:spPr>
          <a:xfrm>
            <a:off x="8430547" y="1612404"/>
            <a:ext cx="1905000" cy="190500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48865264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haltsplatzhalter 4"/>
          <p:cNvSpPr>
            <a:spLocks noGrp="1"/>
          </p:cNvSpPr>
          <p:nvPr>
            <p:ph idx="1"/>
          </p:nvPr>
        </p:nvSpPr>
        <p:spPr/>
        <p:txBody>
          <a:bodyPr/>
          <a:lstStyle/>
          <a:p>
            <a:r>
              <a:rPr lang="de-DE" dirty="0"/>
              <a:t>Welche Prozesse gehören zum Softwarelebenszyklus?</a:t>
            </a:r>
          </a:p>
          <a:p>
            <a:r>
              <a:rPr lang="de-DE" dirty="0"/>
              <a:t>Welche Rolle spielt die Programmierung dabei?</a:t>
            </a:r>
          </a:p>
        </p:txBody>
      </p:sp>
      <p:sp>
        <p:nvSpPr>
          <p:cNvPr id="4" name="Foliennummernplatzhalter 3"/>
          <p:cNvSpPr>
            <a:spLocks noGrp="1"/>
          </p:cNvSpPr>
          <p:nvPr>
            <p:ph type="sldNum" sz="quarter" idx="12"/>
          </p:nvPr>
        </p:nvSpPr>
        <p:spPr/>
        <p:txBody>
          <a:bodyPr/>
          <a:lstStyle/>
          <a:p>
            <a:fld id="{6C6AE60A-B69C-4790-82F7-3882EDF23186}" type="slidenum">
              <a:rPr lang="de-DE" smtClean="0"/>
              <a:pPr/>
              <a:t>40</a:t>
            </a:fld>
            <a:endParaRPr lang="de-DE"/>
          </a:p>
        </p:txBody>
      </p:sp>
      <p:sp>
        <p:nvSpPr>
          <p:cNvPr id="2" name="Titel 1"/>
          <p:cNvSpPr>
            <a:spLocks noGrp="1"/>
          </p:cNvSpPr>
          <p:nvPr>
            <p:ph type="title"/>
          </p:nvPr>
        </p:nvSpPr>
        <p:spPr/>
        <p:txBody>
          <a:bodyPr/>
          <a:lstStyle/>
          <a:p>
            <a:r>
              <a:rPr lang="de-DE" dirty="0"/>
              <a:t>Aufgabe</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llipse 2"/>
          <p:cNvSpPr/>
          <p:nvPr/>
        </p:nvSpPr>
        <p:spPr>
          <a:xfrm>
            <a:off x="4295800" y="1916832"/>
            <a:ext cx="3528392" cy="3114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 name="Titel 4"/>
          <p:cNvSpPr>
            <a:spLocks noGrp="1"/>
          </p:cNvSpPr>
          <p:nvPr>
            <p:ph type="title"/>
          </p:nvPr>
        </p:nvSpPr>
        <p:spPr/>
        <p:txBody>
          <a:bodyPr/>
          <a:lstStyle/>
          <a:p>
            <a:r>
              <a:rPr lang="de-DE" dirty="0"/>
              <a:t>Softwarelebenszyklus - Einordnung</a:t>
            </a:r>
          </a:p>
        </p:txBody>
      </p:sp>
      <p:sp>
        <p:nvSpPr>
          <p:cNvPr id="6" name="Inhaltsplatzhalter 5"/>
          <p:cNvSpPr>
            <a:spLocks noGrp="1"/>
          </p:cNvSpPr>
          <p:nvPr>
            <p:ph idx="1"/>
          </p:nvPr>
        </p:nvSpPr>
        <p:spPr/>
        <p:txBody>
          <a:bodyPr>
            <a:normAutofit/>
          </a:bodyPr>
          <a:lstStyle/>
          <a:p>
            <a:endParaRPr lang="de-DE" dirty="0"/>
          </a:p>
          <a:p>
            <a:endParaRPr lang="de-DE" dirty="0"/>
          </a:p>
          <a:p>
            <a:endParaRPr lang="de-DE" dirty="0"/>
          </a:p>
          <a:p>
            <a:endParaRPr lang="de-DE" dirty="0"/>
          </a:p>
          <a:p>
            <a:endParaRPr lang="de-DE" dirty="0"/>
          </a:p>
          <a:p>
            <a:endParaRPr lang="de-DE" dirty="0"/>
          </a:p>
          <a:p>
            <a:endParaRPr lang="de-DE" dirty="0"/>
          </a:p>
          <a:p>
            <a:endParaRPr lang="de-DE" dirty="0"/>
          </a:p>
          <a:p>
            <a:r>
              <a:rPr lang="de-DE" dirty="0"/>
              <a:t>Programmierung ist nur ein kleiner Teil von Software-Entwicklung</a:t>
            </a:r>
          </a:p>
        </p:txBody>
      </p:sp>
      <p:sp>
        <p:nvSpPr>
          <p:cNvPr id="4" name="Foliennummernplatzhalter 3"/>
          <p:cNvSpPr>
            <a:spLocks noGrp="1"/>
          </p:cNvSpPr>
          <p:nvPr>
            <p:ph type="sldNum" sz="quarter" idx="12"/>
          </p:nvPr>
        </p:nvSpPr>
        <p:spPr/>
        <p:txBody>
          <a:bodyPr/>
          <a:lstStyle/>
          <a:p>
            <a:fld id="{6C6AE60A-B69C-4790-82F7-3882EDF23186}" type="slidenum">
              <a:rPr lang="de-DE" smtClean="0"/>
              <a:pPr/>
              <a:t>41</a:t>
            </a:fld>
            <a:endParaRPr lang="de-DE"/>
          </a:p>
        </p:txBody>
      </p:sp>
      <p:sp>
        <p:nvSpPr>
          <p:cNvPr id="2" name="Abgerundetes Rechteck 1"/>
          <p:cNvSpPr/>
          <p:nvPr/>
        </p:nvSpPr>
        <p:spPr>
          <a:xfrm>
            <a:off x="6528048" y="2060848"/>
            <a:ext cx="2088232" cy="720080"/>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de-DE" sz="2000" dirty="0" err="1"/>
              <a:t>Requirements</a:t>
            </a:r>
            <a:r>
              <a:rPr lang="de-DE" sz="2000" dirty="0"/>
              <a:t> Engineering</a:t>
            </a:r>
          </a:p>
        </p:txBody>
      </p:sp>
      <p:sp>
        <p:nvSpPr>
          <p:cNvPr id="7" name="Abgerundetes Rechteck 6"/>
          <p:cNvSpPr/>
          <p:nvPr/>
        </p:nvSpPr>
        <p:spPr>
          <a:xfrm>
            <a:off x="7176120" y="3356992"/>
            <a:ext cx="2088232" cy="720080"/>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de-DE" sz="2000" dirty="0"/>
              <a:t>Design</a:t>
            </a:r>
          </a:p>
        </p:txBody>
      </p:sp>
      <p:sp>
        <p:nvSpPr>
          <p:cNvPr id="8" name="Abgerundetes Rechteck 7"/>
          <p:cNvSpPr/>
          <p:nvPr/>
        </p:nvSpPr>
        <p:spPr>
          <a:xfrm>
            <a:off x="5015880" y="4365104"/>
            <a:ext cx="2088232" cy="720080"/>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de-DE" sz="2000" dirty="0"/>
              <a:t>Implementierung</a:t>
            </a:r>
          </a:p>
        </p:txBody>
      </p:sp>
      <p:sp>
        <p:nvSpPr>
          <p:cNvPr id="9" name="Abgerundetes Rechteck 8"/>
          <p:cNvSpPr/>
          <p:nvPr/>
        </p:nvSpPr>
        <p:spPr>
          <a:xfrm>
            <a:off x="2927648" y="3356992"/>
            <a:ext cx="2088232" cy="720080"/>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de-DE" sz="2000" dirty="0"/>
              <a:t>Testen</a:t>
            </a:r>
          </a:p>
        </p:txBody>
      </p:sp>
      <p:sp>
        <p:nvSpPr>
          <p:cNvPr id="10" name="Abgerundetes Rechteck 9"/>
          <p:cNvSpPr/>
          <p:nvPr/>
        </p:nvSpPr>
        <p:spPr>
          <a:xfrm>
            <a:off x="3575720" y="2060848"/>
            <a:ext cx="2088232" cy="720080"/>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de-DE" sz="2000" dirty="0"/>
              <a:t>Wartung</a:t>
            </a:r>
          </a:p>
        </p:txBody>
      </p:sp>
      <p:cxnSp>
        <p:nvCxnSpPr>
          <p:cNvPr id="11" name="Gerade Verbindung mit Pfeil 10"/>
          <p:cNvCxnSpPr/>
          <p:nvPr/>
        </p:nvCxnSpPr>
        <p:spPr>
          <a:xfrm>
            <a:off x="7572164" y="1628800"/>
            <a:ext cx="0" cy="43204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2" name="Textfeld 11"/>
          <p:cNvSpPr txBox="1"/>
          <p:nvPr/>
        </p:nvSpPr>
        <p:spPr>
          <a:xfrm>
            <a:off x="7248129" y="1268760"/>
            <a:ext cx="632289" cy="369332"/>
          </a:xfrm>
          <a:prstGeom prst="rect">
            <a:avLst/>
          </a:prstGeom>
          <a:noFill/>
        </p:spPr>
        <p:txBody>
          <a:bodyPr wrap="none" rtlCol="0">
            <a:spAutoFit/>
          </a:bodyPr>
          <a:lstStyle/>
          <a:p>
            <a:r>
              <a:rPr lang="de-DE" dirty="0"/>
              <a:t>Start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8" end="8"/>
                                            </p:txEl>
                                          </p:spTgt>
                                        </p:tgtEl>
                                        <p:attrNameLst>
                                          <p:attrName>style.visibility</p:attrName>
                                        </p:attrNameLst>
                                      </p:cBhvr>
                                      <p:to>
                                        <p:strVal val="visible"/>
                                      </p:to>
                                    </p:set>
                                    <p:animEffect transition="in" filter="fade">
                                      <p:cBhvr>
                                        <p:cTn id="7" dur="1000"/>
                                        <p:tgtEl>
                                          <p:spTgt spid="6">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Abgrenzung: Ingenieursdisziplin</a:t>
            </a:r>
          </a:p>
        </p:txBody>
      </p:sp>
      <p:sp>
        <p:nvSpPr>
          <p:cNvPr id="3" name="Inhaltsplatzhalter 2"/>
          <p:cNvSpPr>
            <a:spLocks noGrp="1"/>
          </p:cNvSpPr>
          <p:nvPr>
            <p:ph idx="1"/>
          </p:nvPr>
        </p:nvSpPr>
        <p:spPr/>
        <p:txBody>
          <a:bodyPr>
            <a:normAutofit/>
          </a:bodyPr>
          <a:lstStyle/>
          <a:p>
            <a:pPr>
              <a:buSzPct val="100000"/>
            </a:pPr>
            <a:r>
              <a:rPr lang="de-DE" dirty="0"/>
              <a:t>Software hat praktisch keine physischen Eigenschaften</a:t>
            </a:r>
          </a:p>
          <a:p>
            <a:pPr>
              <a:buSzPct val="100000"/>
            </a:pPr>
            <a:r>
              <a:rPr lang="de-DE" dirty="0"/>
              <a:t>Keine zugrundeliegende physikalische Theorie</a:t>
            </a:r>
          </a:p>
          <a:p>
            <a:pPr>
              <a:buSzPct val="100000"/>
            </a:pPr>
            <a:r>
              <a:rPr lang="de-DE" dirty="0"/>
              <a:t>Kein Verfall, trotzdem existiert nach 10 Jahren typischerweise keine einzige Zeile des ursprünglichen Quellcodes mehr</a:t>
            </a:r>
          </a:p>
          <a:p>
            <a:pPr>
              <a:buSzPct val="100000"/>
            </a:pPr>
            <a:r>
              <a:rPr lang="de-DE" dirty="0"/>
              <a:t>Software kann (fast) beliebig komplex werden</a:t>
            </a:r>
          </a:p>
          <a:p>
            <a:endParaRPr lang="de-DE" dirty="0"/>
          </a:p>
        </p:txBody>
      </p:sp>
      <p:sp>
        <p:nvSpPr>
          <p:cNvPr id="4" name="Foliennummernplatzhalter 3"/>
          <p:cNvSpPr>
            <a:spLocks noGrp="1"/>
          </p:cNvSpPr>
          <p:nvPr>
            <p:ph type="sldNum" sz="quarter" idx="12"/>
          </p:nvPr>
        </p:nvSpPr>
        <p:spPr/>
        <p:txBody>
          <a:bodyPr/>
          <a:lstStyle/>
          <a:p>
            <a:fld id="{6C6AE60A-B69C-4790-82F7-3882EDF23186}" type="slidenum">
              <a:rPr lang="de-DE" smtClean="0"/>
              <a:pPr/>
              <a:t>42</a:t>
            </a:fld>
            <a:endParaRPr lang="de-DE"/>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10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10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Was ist „Gute“ Software?</a:t>
            </a:r>
          </a:p>
        </p:txBody>
      </p:sp>
      <p:sp>
        <p:nvSpPr>
          <p:cNvPr id="3" name="Inhaltsplatzhalter 2"/>
          <p:cNvSpPr>
            <a:spLocks noGrp="1"/>
          </p:cNvSpPr>
          <p:nvPr>
            <p:ph idx="1"/>
          </p:nvPr>
        </p:nvSpPr>
        <p:spPr/>
        <p:txBody>
          <a:bodyPr/>
          <a:lstStyle/>
          <a:p>
            <a:r>
              <a:rPr lang="de-DE" dirty="0"/>
              <a:t>Maintainable (</a:t>
            </a:r>
            <a:r>
              <a:rPr lang="de-DE" dirty="0" err="1"/>
              <a:t>Wartbar</a:t>
            </a:r>
            <a:r>
              <a:rPr lang="de-DE" dirty="0"/>
              <a:t>)</a:t>
            </a:r>
          </a:p>
          <a:p>
            <a:endParaRPr lang="de-DE" dirty="0"/>
          </a:p>
          <a:p>
            <a:r>
              <a:rPr lang="de-DE" dirty="0" err="1"/>
              <a:t>Dependable</a:t>
            </a:r>
            <a:r>
              <a:rPr lang="de-DE" dirty="0"/>
              <a:t> (Verfügbar, Zuverlässig)</a:t>
            </a:r>
          </a:p>
          <a:p>
            <a:endParaRPr lang="de-DE" dirty="0"/>
          </a:p>
          <a:p>
            <a:r>
              <a:rPr lang="de-DE" dirty="0" err="1"/>
              <a:t>Efficient</a:t>
            </a:r>
            <a:r>
              <a:rPr lang="de-DE" dirty="0"/>
              <a:t> (Effizient)</a:t>
            </a:r>
          </a:p>
          <a:p>
            <a:endParaRPr lang="de-DE" dirty="0"/>
          </a:p>
          <a:p>
            <a:r>
              <a:rPr lang="de-DE" dirty="0" err="1"/>
              <a:t>Usable</a:t>
            </a:r>
            <a:r>
              <a:rPr lang="de-DE" dirty="0"/>
              <a:t> (Nutzbar, Anwendbar)</a:t>
            </a:r>
          </a:p>
        </p:txBody>
      </p:sp>
      <p:sp>
        <p:nvSpPr>
          <p:cNvPr id="4" name="Foliennummernplatzhalter 3"/>
          <p:cNvSpPr>
            <a:spLocks noGrp="1"/>
          </p:cNvSpPr>
          <p:nvPr>
            <p:ph type="sldNum" sz="quarter" idx="12"/>
          </p:nvPr>
        </p:nvSpPr>
        <p:spPr/>
        <p:txBody>
          <a:bodyPr/>
          <a:lstStyle/>
          <a:p>
            <a:pPr>
              <a:defRPr/>
            </a:pPr>
            <a:fld id="{C0B85308-4B91-4084-B5EB-6B176834447A}" type="slidenum">
              <a:rPr lang="de-DE" smtClean="0"/>
              <a:pPr>
                <a:defRPr/>
              </a:pPr>
              <a:t>43</a:t>
            </a:fld>
            <a:endParaRPr lang="de-DE"/>
          </a:p>
        </p:txBody>
      </p:sp>
    </p:spTree>
    <p:extLst>
      <p:ext uri="{BB962C8B-B14F-4D97-AF65-F5344CB8AC3E}">
        <p14:creationId xmlns:p14="http://schemas.microsoft.com/office/powerpoint/2010/main" val="405297474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Fundamentale Prinzipien und Konzepte</a:t>
            </a:r>
          </a:p>
        </p:txBody>
      </p:sp>
      <p:sp>
        <p:nvSpPr>
          <p:cNvPr id="3" name="Inhaltsplatzhalter 2"/>
          <p:cNvSpPr>
            <a:spLocks noGrp="1"/>
          </p:cNvSpPr>
          <p:nvPr>
            <p:ph idx="1"/>
          </p:nvPr>
        </p:nvSpPr>
        <p:spPr/>
        <p:txBody>
          <a:bodyPr>
            <a:normAutofit fontScale="92500" lnSpcReduction="10000"/>
          </a:bodyPr>
          <a:lstStyle/>
          <a:p>
            <a:r>
              <a:rPr lang="de-DE" dirty="0"/>
              <a:t>Prinzipien</a:t>
            </a:r>
          </a:p>
          <a:p>
            <a:pPr lvl="1"/>
            <a:r>
              <a:rPr lang="de-DE" dirty="0" err="1"/>
              <a:t>Divide</a:t>
            </a:r>
            <a:r>
              <a:rPr lang="de-DE" dirty="0"/>
              <a:t> </a:t>
            </a:r>
            <a:r>
              <a:rPr lang="de-DE" dirty="0" err="1"/>
              <a:t>and</a:t>
            </a:r>
            <a:r>
              <a:rPr lang="de-DE" dirty="0"/>
              <a:t> </a:t>
            </a:r>
            <a:r>
              <a:rPr lang="de-DE" dirty="0" err="1"/>
              <a:t>conquer</a:t>
            </a:r>
            <a:endParaRPr lang="de-DE" dirty="0"/>
          </a:p>
          <a:p>
            <a:pPr lvl="1"/>
            <a:r>
              <a:rPr lang="de-DE" dirty="0" err="1"/>
              <a:t>Simplicity</a:t>
            </a:r>
            <a:endParaRPr lang="de-DE" dirty="0"/>
          </a:p>
          <a:p>
            <a:pPr lvl="1"/>
            <a:r>
              <a:rPr lang="de-DE" dirty="0" err="1"/>
              <a:t>Rigorousness</a:t>
            </a:r>
            <a:endParaRPr lang="de-DE" dirty="0"/>
          </a:p>
          <a:p>
            <a:pPr lvl="1"/>
            <a:endParaRPr lang="de-DE" dirty="0"/>
          </a:p>
          <a:p>
            <a:r>
              <a:rPr lang="de-DE" dirty="0"/>
              <a:t>Konzepte</a:t>
            </a:r>
          </a:p>
          <a:p>
            <a:pPr lvl="1"/>
            <a:r>
              <a:rPr lang="de-DE" dirty="0"/>
              <a:t>Modularität und Struktur</a:t>
            </a:r>
          </a:p>
          <a:p>
            <a:pPr lvl="1"/>
            <a:r>
              <a:rPr lang="de-DE" dirty="0"/>
              <a:t>Abstraktion und Generalisierung</a:t>
            </a:r>
          </a:p>
          <a:p>
            <a:pPr lvl="1"/>
            <a:r>
              <a:rPr lang="de-DE" dirty="0"/>
              <a:t>Design </a:t>
            </a:r>
            <a:r>
              <a:rPr lang="de-DE" dirty="0" err="1"/>
              <a:t>for</a:t>
            </a:r>
            <a:r>
              <a:rPr lang="de-DE" dirty="0"/>
              <a:t> </a:t>
            </a:r>
            <a:r>
              <a:rPr lang="de-DE" dirty="0" err="1"/>
              <a:t>change</a:t>
            </a:r>
            <a:endParaRPr lang="de-DE" dirty="0"/>
          </a:p>
          <a:p>
            <a:pPr lvl="1"/>
            <a:r>
              <a:rPr lang="de-DE" dirty="0"/>
              <a:t>Separation </a:t>
            </a:r>
            <a:r>
              <a:rPr lang="de-DE" dirty="0" err="1"/>
              <a:t>of</a:t>
            </a:r>
            <a:r>
              <a:rPr lang="de-DE" dirty="0"/>
              <a:t> </a:t>
            </a:r>
            <a:r>
              <a:rPr lang="de-DE" dirty="0" err="1"/>
              <a:t>concerns</a:t>
            </a:r>
            <a:endParaRPr lang="de-DE" dirty="0"/>
          </a:p>
          <a:p>
            <a:pPr lvl="1"/>
            <a:r>
              <a:rPr lang="de-DE" dirty="0" err="1"/>
              <a:t>Stepwise</a:t>
            </a:r>
            <a:r>
              <a:rPr lang="de-DE" dirty="0"/>
              <a:t> </a:t>
            </a:r>
            <a:r>
              <a:rPr lang="de-DE" dirty="0" err="1"/>
              <a:t>refinement</a:t>
            </a:r>
            <a:endParaRPr lang="de-DE" dirty="0"/>
          </a:p>
          <a:p>
            <a:pPr lvl="1"/>
            <a:r>
              <a:rPr lang="de-DE" dirty="0"/>
              <a:t>Information </a:t>
            </a:r>
            <a:r>
              <a:rPr lang="de-DE" dirty="0" err="1"/>
              <a:t>hiding</a:t>
            </a:r>
            <a:endParaRPr lang="de-DE" dirty="0"/>
          </a:p>
        </p:txBody>
      </p:sp>
      <p:sp>
        <p:nvSpPr>
          <p:cNvPr id="4" name="Foliennummernplatzhalter 3"/>
          <p:cNvSpPr>
            <a:spLocks noGrp="1"/>
          </p:cNvSpPr>
          <p:nvPr>
            <p:ph type="sldNum" sz="quarter" idx="12"/>
          </p:nvPr>
        </p:nvSpPr>
        <p:spPr/>
        <p:txBody>
          <a:bodyPr/>
          <a:lstStyle/>
          <a:p>
            <a:pPr>
              <a:defRPr/>
            </a:pPr>
            <a:fld id="{C0B85308-4B91-4084-B5EB-6B176834447A}" type="slidenum">
              <a:rPr lang="de-DE" smtClean="0"/>
              <a:pPr>
                <a:defRPr/>
              </a:pPr>
              <a:t>44</a:t>
            </a:fld>
            <a:endParaRPr lang="de-DE"/>
          </a:p>
        </p:txBody>
      </p:sp>
    </p:spTree>
    <p:extLst>
      <p:ext uri="{BB962C8B-B14F-4D97-AF65-F5344CB8AC3E}">
        <p14:creationId xmlns:p14="http://schemas.microsoft.com/office/powerpoint/2010/main" val="205948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fade">
                                      <p:cBhvr>
                                        <p:cTn id="7" dur="1000"/>
                                        <p:tgtEl>
                                          <p:spTgt spid="3">
                                            <p:txEl>
                                              <p:pRg st="5" end="5"/>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6" end="6"/>
                                            </p:txEl>
                                          </p:spTgt>
                                        </p:tgtEl>
                                        <p:attrNameLst>
                                          <p:attrName>style.visibility</p:attrName>
                                        </p:attrNameLst>
                                      </p:cBhvr>
                                      <p:to>
                                        <p:strVal val="visible"/>
                                      </p:to>
                                    </p:set>
                                    <p:animEffect transition="in" filter="fade">
                                      <p:cBhvr>
                                        <p:cTn id="10" dur="1000"/>
                                        <p:tgtEl>
                                          <p:spTgt spid="3">
                                            <p:txEl>
                                              <p:pRg st="6" end="6"/>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animEffect transition="in" filter="fade">
                                      <p:cBhvr>
                                        <p:cTn id="13" dur="1000"/>
                                        <p:tgtEl>
                                          <p:spTgt spid="3">
                                            <p:txEl>
                                              <p:pRg st="7" end="7"/>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8" end="8"/>
                                            </p:txEl>
                                          </p:spTgt>
                                        </p:tgtEl>
                                        <p:attrNameLst>
                                          <p:attrName>style.visibility</p:attrName>
                                        </p:attrNameLst>
                                      </p:cBhvr>
                                      <p:to>
                                        <p:strVal val="visible"/>
                                      </p:to>
                                    </p:set>
                                    <p:animEffect transition="in" filter="fade">
                                      <p:cBhvr>
                                        <p:cTn id="16" dur="1000"/>
                                        <p:tgtEl>
                                          <p:spTgt spid="3">
                                            <p:txEl>
                                              <p:pRg st="8" end="8"/>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9" end="9"/>
                                            </p:txEl>
                                          </p:spTgt>
                                        </p:tgtEl>
                                        <p:attrNameLst>
                                          <p:attrName>style.visibility</p:attrName>
                                        </p:attrNameLst>
                                      </p:cBhvr>
                                      <p:to>
                                        <p:strVal val="visible"/>
                                      </p:to>
                                    </p:set>
                                    <p:animEffect transition="in" filter="fade">
                                      <p:cBhvr>
                                        <p:cTn id="19" dur="1000"/>
                                        <p:tgtEl>
                                          <p:spTgt spid="3">
                                            <p:txEl>
                                              <p:pRg st="9" end="9"/>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3">
                                            <p:txEl>
                                              <p:pRg st="10" end="10"/>
                                            </p:txEl>
                                          </p:spTgt>
                                        </p:tgtEl>
                                        <p:attrNameLst>
                                          <p:attrName>style.visibility</p:attrName>
                                        </p:attrNameLst>
                                      </p:cBhvr>
                                      <p:to>
                                        <p:strVal val="visible"/>
                                      </p:to>
                                    </p:set>
                                    <p:animEffect transition="in" filter="fade">
                                      <p:cBhvr>
                                        <p:cTn id="22" dur="1000"/>
                                        <p:tgtEl>
                                          <p:spTgt spid="3">
                                            <p:txEl>
                                              <p:pRg st="10" end="10"/>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3">
                                            <p:txEl>
                                              <p:pRg st="11" end="11"/>
                                            </p:txEl>
                                          </p:spTgt>
                                        </p:tgtEl>
                                        <p:attrNameLst>
                                          <p:attrName>style.visibility</p:attrName>
                                        </p:attrNameLst>
                                      </p:cBhvr>
                                      <p:to>
                                        <p:strVal val="visible"/>
                                      </p:to>
                                    </p:set>
                                    <p:animEffect transition="in" filter="fade">
                                      <p:cBhvr>
                                        <p:cTn id="25" dur="10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haltsplatzhalter 4"/>
          <p:cNvSpPr>
            <a:spLocks noGrp="1"/>
          </p:cNvSpPr>
          <p:nvPr>
            <p:ph idx="1"/>
          </p:nvPr>
        </p:nvSpPr>
        <p:spPr/>
        <p:txBody>
          <a:bodyPr/>
          <a:lstStyle/>
          <a:p>
            <a:r>
              <a:rPr lang="de-DE" dirty="0"/>
              <a:t>Grundlegende</a:t>
            </a:r>
            <a:r>
              <a:rPr lang="en-US" dirty="0"/>
              <a:t> </a:t>
            </a:r>
            <a:r>
              <a:rPr lang="de-DE" dirty="0"/>
              <a:t>Vorstellung</a:t>
            </a:r>
            <a:r>
              <a:rPr lang="en-US" dirty="0"/>
              <a:t> von Software Engineering </a:t>
            </a:r>
            <a:r>
              <a:rPr lang="de-DE" dirty="0"/>
              <a:t>haben</a:t>
            </a:r>
          </a:p>
          <a:p>
            <a:endParaRPr lang="en-US" dirty="0"/>
          </a:p>
          <a:p>
            <a:r>
              <a:rPr lang="de-DE" dirty="0"/>
              <a:t>Notwendigkeit</a:t>
            </a:r>
            <a:r>
              <a:rPr lang="en-US" dirty="0"/>
              <a:t> des Software </a:t>
            </a:r>
            <a:r>
              <a:rPr lang="de-DE" dirty="0"/>
              <a:t>Engineerings</a:t>
            </a:r>
            <a:r>
              <a:rPr lang="en-US" dirty="0"/>
              <a:t> </a:t>
            </a:r>
            <a:r>
              <a:rPr lang="de-DE" dirty="0"/>
              <a:t>erkennen</a:t>
            </a:r>
          </a:p>
          <a:p>
            <a:endParaRPr lang="en-US" dirty="0"/>
          </a:p>
          <a:p>
            <a:r>
              <a:rPr lang="de-DE" dirty="0"/>
              <a:t>Einordnung</a:t>
            </a:r>
            <a:r>
              <a:rPr lang="en-US" dirty="0"/>
              <a:t> des </a:t>
            </a:r>
            <a:r>
              <a:rPr lang="de-DE" dirty="0"/>
              <a:t>Anteils</a:t>
            </a:r>
            <a:r>
              <a:rPr lang="en-US" dirty="0"/>
              <a:t> der </a:t>
            </a:r>
            <a:r>
              <a:rPr lang="de-DE" dirty="0"/>
              <a:t>Programmierung</a:t>
            </a:r>
            <a:r>
              <a:rPr lang="en-US" dirty="0"/>
              <a:t> an der </a:t>
            </a:r>
            <a:r>
              <a:rPr lang="de-DE" dirty="0"/>
              <a:t>Entwicklung</a:t>
            </a:r>
            <a:r>
              <a:rPr lang="en-US" dirty="0"/>
              <a:t> von Software</a:t>
            </a:r>
          </a:p>
        </p:txBody>
      </p:sp>
      <p:sp>
        <p:nvSpPr>
          <p:cNvPr id="4" name="Foliennummernplatzhalter 3"/>
          <p:cNvSpPr>
            <a:spLocks noGrp="1"/>
          </p:cNvSpPr>
          <p:nvPr>
            <p:ph type="sldNum" sz="quarter" idx="12"/>
          </p:nvPr>
        </p:nvSpPr>
        <p:spPr/>
        <p:txBody>
          <a:bodyPr/>
          <a:lstStyle/>
          <a:p>
            <a:fld id="{6C6AE60A-B69C-4790-82F7-3882EDF23186}" type="slidenum">
              <a:rPr lang="de-DE" smtClean="0"/>
              <a:pPr/>
              <a:t>45</a:t>
            </a:fld>
            <a:endParaRPr lang="de-DE" dirty="0"/>
          </a:p>
        </p:txBody>
      </p:sp>
      <p:sp>
        <p:nvSpPr>
          <p:cNvPr id="6" name="Titel 1"/>
          <p:cNvSpPr>
            <a:spLocks noGrp="1"/>
          </p:cNvSpPr>
          <p:nvPr>
            <p:ph type="title"/>
          </p:nvPr>
        </p:nvSpPr>
        <p:spPr/>
        <p:txBody>
          <a:bodyPr/>
          <a:lstStyle/>
          <a:p>
            <a:r>
              <a:rPr lang="de-DE" dirty="0"/>
              <a:t>Zusammenfassung</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animEffect transition="in" filter="fade">
                                      <p:cBhvr>
                                        <p:cTn id="7" dur="1000"/>
                                        <p:tgtEl>
                                          <p:spTgt spid="5">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4" end="4"/>
                                            </p:txEl>
                                          </p:spTgt>
                                        </p:tgtEl>
                                        <p:attrNameLst>
                                          <p:attrName>style.visibility</p:attrName>
                                        </p:attrNameLst>
                                      </p:cBhvr>
                                      <p:to>
                                        <p:strVal val="visible"/>
                                      </p:to>
                                    </p:set>
                                    <p:animEffect transition="in" filter="fade">
                                      <p:cBhvr>
                                        <p:cTn id="12" dur="10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Was Sie mitgenommen haben sollten</a:t>
            </a:r>
          </a:p>
        </p:txBody>
      </p:sp>
      <p:sp>
        <p:nvSpPr>
          <p:cNvPr id="3" name="Inhaltsplatzhalter 2"/>
          <p:cNvSpPr>
            <a:spLocks noGrp="1"/>
          </p:cNvSpPr>
          <p:nvPr>
            <p:ph idx="1"/>
          </p:nvPr>
        </p:nvSpPr>
        <p:spPr/>
        <p:txBody>
          <a:bodyPr>
            <a:normAutofit/>
          </a:bodyPr>
          <a:lstStyle/>
          <a:p>
            <a:r>
              <a:rPr lang="de-DE" dirty="0"/>
              <a:t>Was ist Software Engineering?</a:t>
            </a:r>
          </a:p>
          <a:p>
            <a:r>
              <a:rPr lang="de-DE" dirty="0"/>
              <a:t>Nennen/Erklären Sie X mögliche Gründe für das Scheitern von Software-Projekten</a:t>
            </a:r>
          </a:p>
          <a:p>
            <a:r>
              <a:rPr lang="de-DE" dirty="0"/>
              <a:t>Was ist die Softwarekrise? Warum trat sie auf?</a:t>
            </a:r>
          </a:p>
          <a:p>
            <a:r>
              <a:rPr lang="de-DE" dirty="0"/>
              <a:t>Nennen/Erklären Sie die Prozesse im Software-Lebenszyklus.</a:t>
            </a:r>
          </a:p>
          <a:p>
            <a:r>
              <a:rPr lang="de-DE" dirty="0"/>
              <a:t>Was sind die Gemeinsamkeiten/Unterschiede von Software Engineering zur klassischen </a:t>
            </a:r>
            <a:r>
              <a:rPr lang="de-DE" dirty="0" err="1"/>
              <a:t>Ingenieursdiziplin</a:t>
            </a:r>
            <a:r>
              <a:rPr lang="de-DE" dirty="0"/>
              <a:t>?</a:t>
            </a:r>
          </a:p>
        </p:txBody>
      </p:sp>
      <p:sp>
        <p:nvSpPr>
          <p:cNvPr id="4" name="Foliennummernplatzhalter 3"/>
          <p:cNvSpPr>
            <a:spLocks noGrp="1"/>
          </p:cNvSpPr>
          <p:nvPr>
            <p:ph type="sldNum" sz="quarter" idx="12"/>
          </p:nvPr>
        </p:nvSpPr>
        <p:spPr/>
        <p:txBody>
          <a:bodyPr/>
          <a:lstStyle/>
          <a:p>
            <a:fld id="{6C6AE60A-B69C-4790-82F7-3882EDF23186}" type="slidenum">
              <a:rPr lang="de-DE" smtClean="0"/>
              <a:pPr/>
              <a:t>46</a:t>
            </a:fld>
            <a:endParaRPr lang="de-DE"/>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10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10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10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Literatur</a:t>
            </a:r>
          </a:p>
        </p:txBody>
      </p:sp>
      <p:sp>
        <p:nvSpPr>
          <p:cNvPr id="3" name="Inhaltsplatzhalter 2"/>
          <p:cNvSpPr>
            <a:spLocks noGrp="1"/>
          </p:cNvSpPr>
          <p:nvPr>
            <p:ph idx="1"/>
          </p:nvPr>
        </p:nvSpPr>
        <p:spPr/>
        <p:txBody>
          <a:bodyPr/>
          <a:lstStyle/>
          <a:p>
            <a:r>
              <a:rPr lang="de-DE" dirty="0"/>
              <a:t>Beliebiges Software-Engineering Buch</a:t>
            </a:r>
          </a:p>
          <a:p>
            <a:r>
              <a:rPr lang="de-DE" dirty="0"/>
              <a:t>Internet</a:t>
            </a:r>
          </a:p>
        </p:txBody>
      </p:sp>
      <p:sp>
        <p:nvSpPr>
          <p:cNvPr id="4" name="Foliennummernplatzhalter 3"/>
          <p:cNvSpPr>
            <a:spLocks noGrp="1"/>
          </p:cNvSpPr>
          <p:nvPr>
            <p:ph type="sldNum" sz="quarter" idx="12"/>
          </p:nvPr>
        </p:nvSpPr>
        <p:spPr/>
        <p:txBody>
          <a:bodyPr/>
          <a:lstStyle/>
          <a:p>
            <a:fld id="{6C6AE60A-B69C-4790-82F7-3882EDF23186}" type="slidenum">
              <a:rPr lang="de-DE" smtClean="0"/>
              <a:pPr/>
              <a:t>47</a:t>
            </a:fld>
            <a:endParaRPr lang="de-DE"/>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err="1"/>
              <a:t>Organisatorisches</a:t>
            </a:r>
            <a:r>
              <a:rPr lang="en-US" dirty="0"/>
              <a:t>: </a:t>
            </a:r>
            <a:r>
              <a:rPr lang="en-US" dirty="0" err="1"/>
              <a:t>Einordnung</a:t>
            </a:r>
            <a:endParaRPr lang="de-DE" dirty="0"/>
          </a:p>
        </p:txBody>
      </p:sp>
      <p:sp>
        <p:nvSpPr>
          <p:cNvPr id="3" name="Inhaltsplatzhalter 2"/>
          <p:cNvSpPr>
            <a:spLocks noGrp="1"/>
          </p:cNvSpPr>
          <p:nvPr>
            <p:ph idx="1"/>
          </p:nvPr>
        </p:nvSpPr>
        <p:spPr/>
        <p:txBody>
          <a:bodyPr>
            <a:normAutofit/>
          </a:bodyPr>
          <a:lstStyle/>
          <a:p>
            <a:r>
              <a:rPr lang="de-DE" dirty="0"/>
              <a:t>Zuhörer: Bachelorstudierende </a:t>
            </a:r>
          </a:p>
          <a:p>
            <a:pPr lvl="1"/>
            <a:r>
              <a:rPr lang="de-DE" dirty="0"/>
              <a:t>Gibt es Masterstudenten?</a:t>
            </a:r>
          </a:p>
          <a:p>
            <a:r>
              <a:rPr lang="de-DE" dirty="0"/>
              <a:t>Einordnung:</a:t>
            </a:r>
          </a:p>
          <a:p>
            <a:pPr lvl="1"/>
            <a:r>
              <a:rPr lang="de-DE" dirty="0"/>
              <a:t>Vorlesung: Theoretische Grundlagen, kleine Beispiele, Diskussionen</a:t>
            </a:r>
          </a:p>
          <a:p>
            <a:pPr lvl="1"/>
            <a:r>
              <a:rPr lang="de-DE" dirty="0"/>
              <a:t>Übung: Praktische Beispiele, Stoff orientiert sich an Erfahrungen und Problemen bei der Bearbeitung eines typischen, realen Software-Projekts</a:t>
            </a:r>
          </a:p>
          <a:p>
            <a:r>
              <a:rPr lang="de-DE" dirty="0"/>
              <a:t>Klausur:</a:t>
            </a:r>
          </a:p>
          <a:p>
            <a:pPr lvl="1"/>
            <a:r>
              <a:rPr lang="de-DE" dirty="0"/>
              <a:t>90 Minuten, 4,5 </a:t>
            </a:r>
            <a:r>
              <a:rPr lang="de-DE" dirty="0" smtClean="0"/>
              <a:t>ECTS; ??</a:t>
            </a:r>
            <a:endParaRPr lang="de-DE" dirty="0"/>
          </a:p>
          <a:p>
            <a:pPr lvl="1"/>
            <a:endParaRPr lang="de-DE" dirty="0"/>
          </a:p>
        </p:txBody>
      </p:sp>
      <p:sp>
        <p:nvSpPr>
          <p:cNvPr id="5" name="Foliennummernplatzhalter 4"/>
          <p:cNvSpPr>
            <a:spLocks noGrp="1"/>
          </p:cNvSpPr>
          <p:nvPr>
            <p:ph type="sldNum" sz="quarter" idx="12"/>
          </p:nvPr>
        </p:nvSpPr>
        <p:spPr/>
        <p:txBody>
          <a:bodyPr/>
          <a:lstStyle/>
          <a:p>
            <a:pPr>
              <a:defRPr/>
            </a:pPr>
            <a:fld id="{C0B85308-4B91-4084-B5EB-6B176834447A}" type="slidenum">
              <a:rPr lang="de-DE" smtClean="0"/>
              <a:pPr>
                <a:defRPr/>
              </a:pPr>
              <a:t>5</a:t>
            </a:fld>
            <a:endParaRPr lang="de-DE"/>
          </a:p>
        </p:txBody>
      </p:sp>
    </p:spTree>
    <p:extLst>
      <p:ext uri="{BB962C8B-B14F-4D97-AF65-F5344CB8AC3E}">
        <p14:creationId xmlns:p14="http://schemas.microsoft.com/office/powerpoint/2010/main" val="3455972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fade">
                                      <p:cBhvr>
                                        <p:cTn id="7" dur="1000"/>
                                        <p:tgtEl>
                                          <p:spTgt spid="3">
                                            <p:txEl>
                                              <p:pRg st="5" end="5"/>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6" end="6"/>
                                            </p:txEl>
                                          </p:spTgt>
                                        </p:tgtEl>
                                        <p:attrNameLst>
                                          <p:attrName>style.visibility</p:attrName>
                                        </p:attrNameLst>
                                      </p:cBhvr>
                                      <p:to>
                                        <p:strVal val="visible"/>
                                      </p:to>
                                    </p:set>
                                    <p:animEffect transition="in" filter="fade">
                                      <p:cBhvr>
                                        <p:cTn id="10" dur="10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Literatur</a:t>
            </a:r>
          </a:p>
        </p:txBody>
      </p:sp>
      <p:sp>
        <p:nvSpPr>
          <p:cNvPr id="3" name="Inhaltsplatzhalter 2"/>
          <p:cNvSpPr>
            <a:spLocks noGrp="1"/>
          </p:cNvSpPr>
          <p:nvPr>
            <p:ph idx="1"/>
          </p:nvPr>
        </p:nvSpPr>
        <p:spPr/>
        <p:txBody>
          <a:bodyPr>
            <a:normAutofit fontScale="92500" lnSpcReduction="10000"/>
          </a:bodyPr>
          <a:lstStyle/>
          <a:p>
            <a:r>
              <a:rPr lang="en-US" altLang="de-DE" i="1" dirty="0">
                <a:solidFill>
                  <a:srgbClr val="7F0101"/>
                </a:solidFill>
              </a:rPr>
              <a:t>Software Engineering</a:t>
            </a:r>
            <a:r>
              <a:rPr lang="en-US" altLang="de-DE" dirty="0"/>
              <a:t>. Ian </a:t>
            </a:r>
            <a:r>
              <a:rPr lang="en-US" altLang="de-DE" dirty="0" err="1"/>
              <a:t>Sommerville</a:t>
            </a:r>
            <a:r>
              <a:rPr lang="en-US" altLang="de-DE" dirty="0"/>
              <a:t>. Addison-Wesley Pub Co; ISBN: 020139815X, 7th edition, 2004</a:t>
            </a:r>
          </a:p>
          <a:p>
            <a:r>
              <a:rPr lang="en-US" altLang="de-DE" i="1" dirty="0">
                <a:solidFill>
                  <a:srgbClr val="7F0101"/>
                </a:solidFill>
              </a:rPr>
              <a:t>Software Engineering: A </a:t>
            </a:r>
            <a:r>
              <a:rPr lang="en-US" altLang="de-DE" i="1" dirty="0" err="1">
                <a:solidFill>
                  <a:srgbClr val="7F0101"/>
                </a:solidFill>
              </a:rPr>
              <a:t>Practioner's</a:t>
            </a:r>
            <a:r>
              <a:rPr lang="en-US" altLang="de-DE" i="1" dirty="0">
                <a:solidFill>
                  <a:srgbClr val="7F0101"/>
                </a:solidFill>
              </a:rPr>
              <a:t> Approach</a:t>
            </a:r>
            <a:r>
              <a:rPr lang="en-US" altLang="de-DE" dirty="0"/>
              <a:t>. Roger S. Pressman. McGraw Hill Text; ISBN: 0072496681; 5th edition, 2001</a:t>
            </a:r>
          </a:p>
          <a:p>
            <a:r>
              <a:rPr lang="en-US" altLang="de-DE" i="1" dirty="0">
                <a:solidFill>
                  <a:srgbClr val="7F0101"/>
                </a:solidFill>
              </a:rPr>
              <a:t>Using UML: Software Engineering with Objects and Components</a:t>
            </a:r>
            <a:r>
              <a:rPr lang="en-US" altLang="de-DE" dirty="0"/>
              <a:t>. </a:t>
            </a:r>
            <a:r>
              <a:rPr lang="en-US" altLang="de-DE" dirty="0" err="1"/>
              <a:t>Perdita</a:t>
            </a:r>
            <a:r>
              <a:rPr lang="en-US" altLang="de-DE" dirty="0"/>
              <a:t> Stevens and Rob J. Pooley. Addison-Wesley Pub Co; ISBN: 0201648601; 1st edition, 1999</a:t>
            </a:r>
          </a:p>
          <a:p>
            <a:r>
              <a:rPr lang="en-US" altLang="de-DE" i="1" dirty="0">
                <a:solidFill>
                  <a:srgbClr val="7F0101"/>
                </a:solidFill>
              </a:rPr>
              <a:t>Designing Object-Oriented Software</a:t>
            </a:r>
            <a:r>
              <a:rPr lang="en-US" altLang="de-DE" dirty="0"/>
              <a:t>. Rebecca </a:t>
            </a:r>
            <a:r>
              <a:rPr lang="en-US" altLang="de-DE" dirty="0" err="1"/>
              <a:t>Wirfs</a:t>
            </a:r>
            <a:r>
              <a:rPr lang="en-US" altLang="de-DE" dirty="0"/>
              <a:t>-Brock and Brian Wilkerson and Lauren Wiener. Prentice Hall PTR; ISBN: 0136298257; 1990</a:t>
            </a:r>
          </a:p>
          <a:p>
            <a:endParaRPr lang="de-DE" dirty="0"/>
          </a:p>
          <a:p>
            <a:r>
              <a:rPr lang="de-DE" dirty="0"/>
              <a:t>Aber:</a:t>
            </a:r>
          </a:p>
          <a:p>
            <a:pPr lvl="1"/>
            <a:r>
              <a:rPr lang="de-DE" dirty="0"/>
              <a:t>Kein einzelnes Buch für den gesamten Stoff der Vorlesung</a:t>
            </a:r>
          </a:p>
          <a:p>
            <a:pPr lvl="1"/>
            <a:r>
              <a:rPr lang="de-DE" dirty="0"/>
              <a:t>Zu jedem Thema gibt es Empfehlungen</a:t>
            </a:r>
          </a:p>
          <a:p>
            <a:pPr lvl="1"/>
            <a:r>
              <a:rPr lang="de-DE" dirty="0"/>
              <a:t>Vieles auch im Internet gut nachzulesen</a:t>
            </a:r>
          </a:p>
        </p:txBody>
      </p:sp>
      <p:sp>
        <p:nvSpPr>
          <p:cNvPr id="4" name="Foliennummernplatzhalter 3"/>
          <p:cNvSpPr>
            <a:spLocks noGrp="1"/>
          </p:cNvSpPr>
          <p:nvPr>
            <p:ph type="sldNum" sz="quarter" idx="12"/>
          </p:nvPr>
        </p:nvSpPr>
        <p:spPr/>
        <p:txBody>
          <a:bodyPr/>
          <a:lstStyle/>
          <a:p>
            <a:fld id="{6C6AE60A-B69C-4790-82F7-3882EDF23186}" type="slidenum">
              <a:rPr lang="de-DE" smtClean="0"/>
              <a:pPr/>
              <a:t>6</a:t>
            </a:fld>
            <a:endParaRPr lang="de-DE"/>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fade">
                                      <p:cBhvr>
                                        <p:cTn id="7" dur="1000"/>
                                        <p:tgtEl>
                                          <p:spTgt spid="3">
                                            <p:txEl>
                                              <p:pRg st="5" end="5"/>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6" end="6"/>
                                            </p:txEl>
                                          </p:spTgt>
                                        </p:tgtEl>
                                        <p:attrNameLst>
                                          <p:attrName>style.visibility</p:attrName>
                                        </p:attrNameLst>
                                      </p:cBhvr>
                                      <p:to>
                                        <p:strVal val="visible"/>
                                      </p:to>
                                    </p:set>
                                    <p:animEffect transition="in" filter="fade">
                                      <p:cBhvr>
                                        <p:cTn id="10" dur="1000"/>
                                        <p:tgtEl>
                                          <p:spTgt spid="3">
                                            <p:txEl>
                                              <p:pRg st="6" end="6"/>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animEffect transition="in" filter="fade">
                                      <p:cBhvr>
                                        <p:cTn id="13" dur="1000"/>
                                        <p:tgtEl>
                                          <p:spTgt spid="3">
                                            <p:txEl>
                                              <p:pRg st="7" end="7"/>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8" end="8"/>
                                            </p:txEl>
                                          </p:spTgt>
                                        </p:tgtEl>
                                        <p:attrNameLst>
                                          <p:attrName>style.visibility</p:attrName>
                                        </p:attrNameLst>
                                      </p:cBhvr>
                                      <p:to>
                                        <p:strVal val="visible"/>
                                      </p:to>
                                    </p:set>
                                    <p:animEffect transition="in" filter="fade">
                                      <p:cBhvr>
                                        <p:cTn id="16" dur="10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Ablauf einer Vorlesung</a:t>
            </a:r>
          </a:p>
        </p:txBody>
      </p:sp>
      <p:sp>
        <p:nvSpPr>
          <p:cNvPr id="3" name="Inhaltsplatzhalter 2"/>
          <p:cNvSpPr>
            <a:spLocks noGrp="1"/>
          </p:cNvSpPr>
          <p:nvPr>
            <p:ph idx="1"/>
          </p:nvPr>
        </p:nvSpPr>
        <p:spPr/>
        <p:txBody>
          <a:bodyPr/>
          <a:lstStyle/>
          <a:p>
            <a:pPr>
              <a:defRPr/>
            </a:pPr>
            <a:r>
              <a:rPr lang="de-DE" dirty="0"/>
              <a:t>Lernziele (+ Fragen zu vorherigen Themen)</a:t>
            </a:r>
          </a:p>
          <a:p>
            <a:pPr>
              <a:defRPr/>
            </a:pPr>
            <a:endParaRPr lang="de-DE" dirty="0"/>
          </a:p>
          <a:p>
            <a:pPr>
              <a:defRPr/>
            </a:pPr>
            <a:r>
              <a:rPr lang="de-DE" dirty="0"/>
              <a:t>Interaktive </a:t>
            </a:r>
            <a:r>
              <a:rPr lang="de-DE" dirty="0" smtClean="0"/>
              <a:t>Methoden</a:t>
            </a:r>
            <a:endParaRPr lang="de-DE" dirty="0"/>
          </a:p>
          <a:p>
            <a:pPr lvl="1">
              <a:defRPr/>
            </a:pPr>
            <a:r>
              <a:rPr lang="de-DE" dirty="0"/>
              <a:t>Murmelgruppe</a:t>
            </a:r>
          </a:p>
          <a:p>
            <a:pPr lvl="1">
              <a:defRPr/>
            </a:pPr>
            <a:r>
              <a:rPr lang="de-DE" dirty="0"/>
              <a:t>Fragen</a:t>
            </a:r>
          </a:p>
          <a:p>
            <a:pPr lvl="1">
              <a:defRPr/>
            </a:pPr>
            <a:r>
              <a:rPr lang="de-DE" dirty="0"/>
              <a:t>Quiz</a:t>
            </a:r>
          </a:p>
          <a:p>
            <a:pPr lvl="1">
              <a:defRPr/>
            </a:pPr>
            <a:endParaRPr lang="de-DE" dirty="0"/>
          </a:p>
          <a:p>
            <a:pPr>
              <a:defRPr/>
            </a:pPr>
            <a:r>
              <a:rPr lang="de-DE" dirty="0"/>
              <a:t>Evtl. mögliche Klausurfragen am Ende der </a:t>
            </a:r>
            <a:r>
              <a:rPr lang="de-DE" dirty="0" smtClean="0"/>
              <a:t>Vorlesung</a:t>
            </a:r>
            <a:endParaRPr lang="de-DE" dirty="0"/>
          </a:p>
        </p:txBody>
      </p:sp>
      <p:sp>
        <p:nvSpPr>
          <p:cNvPr id="4" name="Foliennummernplatzhalter 3"/>
          <p:cNvSpPr>
            <a:spLocks noGrp="1"/>
          </p:cNvSpPr>
          <p:nvPr>
            <p:ph type="sldNum" sz="quarter" idx="12"/>
          </p:nvPr>
        </p:nvSpPr>
        <p:spPr/>
        <p:txBody>
          <a:bodyPr/>
          <a:lstStyle/>
          <a:p>
            <a:pPr>
              <a:defRPr/>
            </a:pPr>
            <a:fld id="{C0B85308-4B91-4084-B5EB-6B176834447A}" type="slidenum">
              <a:rPr lang="de-DE" smtClean="0"/>
              <a:pPr>
                <a:defRPr/>
              </a:pPr>
              <a:t>7</a:t>
            </a:fld>
            <a:endParaRPr lang="de-DE"/>
          </a:p>
        </p:txBody>
      </p:sp>
      <p:pic>
        <p:nvPicPr>
          <p:cNvPr id="5" name="Picture 2" descr="http://blogs.cornell.edu/glp-ial23/files/2014/05/murmeltier-popup-1vv41vb.jpg"/>
          <p:cNvPicPr>
            <a:picLocks noChangeAspect="1" noChangeArrowheads="1"/>
          </p:cNvPicPr>
          <p:nvPr/>
        </p:nvPicPr>
        <p:blipFill>
          <a:blip r:embed="rId3" cstate="print">
            <a:extLst/>
          </a:blip>
          <a:srcRect/>
          <a:stretch>
            <a:fillRect/>
          </a:stretch>
        </p:blipFill>
        <p:spPr bwMode="auto">
          <a:xfrm>
            <a:off x="6312024" y="3068960"/>
            <a:ext cx="1512167" cy="1008112"/>
          </a:xfrm>
          <a:prstGeom prst="rect">
            <a:avLst/>
          </a:prstGeom>
          <a:ln>
            <a:noFill/>
          </a:ln>
          <a:effectLst>
            <a:softEdge rad="112500"/>
          </a:effectLst>
          <a:extLst/>
        </p:spPr>
      </p:pic>
    </p:spTree>
    <p:extLst>
      <p:ext uri="{BB962C8B-B14F-4D97-AF65-F5344CB8AC3E}">
        <p14:creationId xmlns:p14="http://schemas.microsoft.com/office/powerpoint/2010/main" val="3484830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1000"/>
                                        <p:tgtEl>
                                          <p:spTgt spid="3">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fade">
                                      <p:cBhvr>
                                        <p:cTn id="10" dur="1000"/>
                                        <p:tgtEl>
                                          <p:spTgt spid="3">
                                            <p:txEl>
                                              <p:pRg st="3" end="3"/>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Effect transition="in" filter="fade">
                                      <p:cBhvr>
                                        <p:cTn id="13" dur="1000"/>
                                        <p:tgtEl>
                                          <p:spTgt spid="3">
                                            <p:txEl>
                                              <p:pRg st="4" end="4"/>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5" end="5"/>
                                            </p:txEl>
                                          </p:spTgt>
                                        </p:tgtEl>
                                        <p:attrNameLst>
                                          <p:attrName>style.visibility</p:attrName>
                                        </p:attrNameLst>
                                      </p:cBhvr>
                                      <p:to>
                                        <p:strVal val="visible"/>
                                      </p:to>
                                    </p:set>
                                    <p:animEffect transition="in" filter="fade">
                                      <p:cBhvr>
                                        <p:cTn id="16" dur="1000"/>
                                        <p:tgtEl>
                                          <p:spTgt spid="3">
                                            <p:txEl>
                                              <p:pRg st="5" end="5"/>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1000"/>
                                        <p:tgtEl>
                                          <p:spTgt spid="5"/>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3">
                                            <p:txEl>
                                              <p:pRg st="7" end="7"/>
                                            </p:txEl>
                                          </p:spTgt>
                                        </p:tgtEl>
                                        <p:attrNameLst>
                                          <p:attrName>style.visibility</p:attrName>
                                        </p:attrNameLst>
                                      </p:cBhvr>
                                      <p:to>
                                        <p:strVal val="visible"/>
                                      </p:to>
                                    </p:set>
                                    <p:animEffect transition="in" filter="fade">
                                      <p:cBhvr>
                                        <p:cTn id="24" dur="10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hteck 1"/>
          <p:cNvSpPr/>
          <p:nvPr/>
        </p:nvSpPr>
        <p:spPr>
          <a:xfrm>
            <a:off x="1416051" y="-100013"/>
            <a:ext cx="9504363" cy="6985001"/>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de-DE" dirty="0"/>
          </a:p>
        </p:txBody>
      </p:sp>
      <p:sp>
        <p:nvSpPr>
          <p:cNvPr id="43010" name="Textfeld 2"/>
          <p:cNvSpPr txBox="1">
            <a:spLocks noChangeArrowheads="1"/>
          </p:cNvSpPr>
          <p:nvPr/>
        </p:nvSpPr>
        <p:spPr bwMode="auto">
          <a:xfrm>
            <a:off x="1919288" y="1916114"/>
            <a:ext cx="7737952" cy="830997"/>
          </a:xfrm>
          <a:prstGeom prst="rect">
            <a:avLst/>
          </a:prstGeom>
          <a:noFill/>
          <a:ln w="9525">
            <a:noFill/>
            <a:miter lim="800000"/>
            <a:headEnd/>
            <a:tailEnd/>
          </a:ln>
        </p:spPr>
        <p:txBody>
          <a:bodyPr wrap="none">
            <a:spAutoFit/>
          </a:bodyPr>
          <a:lstStyle/>
          <a:p>
            <a:r>
              <a:rPr lang="de-DE" sz="4800" dirty="0">
                <a:solidFill>
                  <a:schemeClr val="bg1"/>
                </a:solidFill>
                <a:latin typeface="Calibri" pitchFamily="34" charset="0"/>
              </a:rPr>
              <a:t>Was ist Software Engineering?</a:t>
            </a:r>
          </a:p>
        </p:txBody>
      </p:sp>
      <p:sp>
        <p:nvSpPr>
          <p:cNvPr id="4" name="Foliennummernplatzhalter 3"/>
          <p:cNvSpPr>
            <a:spLocks noGrp="1"/>
          </p:cNvSpPr>
          <p:nvPr>
            <p:ph type="sldNum" sz="quarter" idx="12"/>
          </p:nvPr>
        </p:nvSpPr>
        <p:spPr/>
        <p:txBody>
          <a:bodyPr/>
          <a:lstStyle/>
          <a:p>
            <a:pPr>
              <a:defRPr/>
            </a:pPr>
            <a:fld id="{955A4B10-9205-419D-9BB2-D0CD2832847A}" type="slidenum">
              <a:rPr lang="de-DE"/>
              <a:pPr>
                <a:defRPr/>
              </a:pPr>
              <a:t>8</a:t>
            </a:fld>
            <a:endParaRPr lang="de-DE"/>
          </a:p>
        </p:txBody>
      </p:sp>
      <p:pic>
        <p:nvPicPr>
          <p:cNvPr id="3074" name="Picture 2" descr="http://i0.wp.com/venturebeat.com/wp-content/uploads/2012/11/ibm-software.jpg?resize=1000%2C60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1864" y="3324276"/>
            <a:ext cx="5529064" cy="3345084"/>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88038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Software Engineering vs. Informatik</a:t>
            </a:r>
          </a:p>
        </p:txBody>
      </p:sp>
      <p:sp>
        <p:nvSpPr>
          <p:cNvPr id="3" name="Inhaltsplatzhalter 2"/>
          <p:cNvSpPr>
            <a:spLocks noGrp="1"/>
          </p:cNvSpPr>
          <p:nvPr>
            <p:ph idx="1"/>
          </p:nvPr>
        </p:nvSpPr>
        <p:spPr/>
        <p:txBody>
          <a:bodyPr/>
          <a:lstStyle/>
          <a:p>
            <a:r>
              <a:rPr lang="en-US" altLang="de-DE" u="sng" dirty="0" err="1"/>
              <a:t>Informatik</a:t>
            </a:r>
            <a:r>
              <a:rPr lang="en-US" altLang="de-DE" dirty="0"/>
              <a:t> </a:t>
            </a:r>
            <a:r>
              <a:rPr lang="en-US" altLang="de-DE" dirty="0" err="1"/>
              <a:t>beschäftigt</a:t>
            </a:r>
            <a:r>
              <a:rPr lang="en-US" altLang="de-DE" dirty="0"/>
              <a:t> </a:t>
            </a:r>
            <a:r>
              <a:rPr lang="en-US" altLang="de-DE" dirty="0" err="1"/>
              <a:t>sich</a:t>
            </a:r>
            <a:r>
              <a:rPr lang="en-US" altLang="de-DE" dirty="0"/>
              <a:t> </a:t>
            </a:r>
            <a:r>
              <a:rPr lang="en-US" altLang="de-DE" dirty="0" err="1"/>
              <a:t>mit</a:t>
            </a:r>
            <a:r>
              <a:rPr lang="en-US" altLang="de-DE" dirty="0"/>
              <a:t> der </a:t>
            </a:r>
            <a:r>
              <a:rPr lang="en-US" altLang="de-DE" dirty="0" err="1"/>
              <a:t>Theorie</a:t>
            </a:r>
            <a:r>
              <a:rPr lang="en-US" altLang="de-DE" dirty="0"/>
              <a:t> und den </a:t>
            </a:r>
            <a:r>
              <a:rPr lang="en-US" altLang="de-DE" dirty="0" err="1"/>
              <a:t>Grundlagen</a:t>
            </a:r>
            <a:r>
              <a:rPr lang="en-US" altLang="de-DE" dirty="0"/>
              <a:t> von </a:t>
            </a:r>
            <a:r>
              <a:rPr lang="en-US" altLang="de-DE" dirty="0" err="1"/>
              <a:t>Computersystemen</a:t>
            </a:r>
            <a:endParaRPr lang="en-US" altLang="de-DE" dirty="0"/>
          </a:p>
          <a:p>
            <a:endParaRPr lang="en-US" altLang="de-DE" dirty="0"/>
          </a:p>
          <a:p>
            <a:endParaRPr lang="en-US" altLang="de-DE" u="sng" dirty="0"/>
          </a:p>
          <a:p>
            <a:r>
              <a:rPr lang="en-US" altLang="de-DE" u="sng" dirty="0"/>
              <a:t>Software engineering</a:t>
            </a:r>
            <a:r>
              <a:rPr lang="en-US" altLang="de-DE" dirty="0"/>
              <a:t> </a:t>
            </a:r>
            <a:r>
              <a:rPr lang="en-US" altLang="de-DE" dirty="0" err="1"/>
              <a:t>beschäftigt</a:t>
            </a:r>
            <a:r>
              <a:rPr lang="en-US" altLang="de-DE" dirty="0"/>
              <a:t> </a:t>
            </a:r>
            <a:r>
              <a:rPr lang="en-US" altLang="de-DE" dirty="0" err="1"/>
              <a:t>sich</a:t>
            </a:r>
            <a:r>
              <a:rPr lang="en-US" altLang="de-DE" dirty="0"/>
              <a:t> </a:t>
            </a:r>
            <a:r>
              <a:rPr lang="en-US" altLang="de-DE" dirty="0" err="1"/>
              <a:t>mit</a:t>
            </a:r>
            <a:r>
              <a:rPr lang="en-US" altLang="de-DE" dirty="0"/>
              <a:t> </a:t>
            </a:r>
            <a:r>
              <a:rPr lang="en-US" altLang="de-DE" dirty="0" err="1"/>
              <a:t>praktischen</a:t>
            </a:r>
            <a:r>
              <a:rPr lang="en-US" altLang="de-DE" dirty="0"/>
              <a:t> </a:t>
            </a:r>
            <a:r>
              <a:rPr lang="en-US" altLang="de-DE" dirty="0" err="1"/>
              <a:t>Themen</a:t>
            </a:r>
            <a:r>
              <a:rPr lang="en-US" altLang="de-DE" dirty="0"/>
              <a:t> der </a:t>
            </a:r>
            <a:r>
              <a:rPr lang="en-US" altLang="de-DE" dirty="0" err="1"/>
              <a:t>Entwicklung</a:t>
            </a:r>
            <a:r>
              <a:rPr lang="en-US" altLang="de-DE" dirty="0"/>
              <a:t> und </a:t>
            </a:r>
            <a:r>
              <a:rPr lang="en-US" altLang="de-DE" dirty="0" err="1"/>
              <a:t>Auslieferung</a:t>
            </a:r>
            <a:r>
              <a:rPr lang="en-US" altLang="de-DE" dirty="0"/>
              <a:t> “</a:t>
            </a:r>
            <a:r>
              <a:rPr lang="en-US" altLang="de-DE" dirty="0" err="1"/>
              <a:t>guter</a:t>
            </a:r>
            <a:r>
              <a:rPr lang="en-US" altLang="de-DE" dirty="0"/>
              <a:t>” Software</a:t>
            </a:r>
          </a:p>
          <a:p>
            <a:endParaRPr lang="de-DE" dirty="0"/>
          </a:p>
        </p:txBody>
      </p:sp>
      <p:sp>
        <p:nvSpPr>
          <p:cNvPr id="5" name="Foliennummernplatzhalter 4"/>
          <p:cNvSpPr>
            <a:spLocks noGrp="1"/>
          </p:cNvSpPr>
          <p:nvPr>
            <p:ph type="sldNum" sz="quarter" idx="12"/>
          </p:nvPr>
        </p:nvSpPr>
        <p:spPr/>
        <p:txBody>
          <a:bodyPr/>
          <a:lstStyle/>
          <a:p>
            <a:pPr>
              <a:defRPr/>
            </a:pPr>
            <a:fld id="{C0B85308-4B91-4084-B5EB-6B176834447A}" type="slidenum">
              <a:rPr lang="de-DE" smtClean="0"/>
              <a:pPr>
                <a:defRPr/>
              </a:pPr>
              <a:t>9</a:t>
            </a:fld>
            <a:endParaRPr lang="de-DE"/>
          </a:p>
        </p:txBody>
      </p:sp>
    </p:spTree>
    <p:extLst>
      <p:ext uri="{BB962C8B-B14F-4D97-AF65-F5344CB8AC3E}">
        <p14:creationId xmlns:p14="http://schemas.microsoft.com/office/powerpoint/2010/main" val="2618923440"/>
      </p:ext>
    </p:extLst>
  </p:cSld>
  <p:clrMapOvr>
    <a:masterClrMapping/>
  </p:clrMapOvr>
  <p:timing>
    <p:tnLst>
      <p:par>
        <p:cTn id="1" dur="indefinite" restart="never" nodeType="tmRoot"/>
      </p:par>
    </p:tnLst>
  </p:timing>
</p:sld>
</file>

<file path=ppt/theme/theme1.xml><?xml version="1.0" encoding="utf-8"?>
<a:theme xmlns:a="http://schemas.openxmlformats.org/drawingml/2006/main" name="Larissa-Design">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extraClrSchemeLst/>
</a:theme>
</file>

<file path=ppt/theme/theme2.xml><?xml version="1.0" encoding="utf-8"?>
<a:theme xmlns:a="http://schemas.openxmlformats.org/drawingml/2006/main" name="Larissa-Design">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Larissa-Design">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2740</Words>
  <Application>Microsoft Office PowerPoint</Application>
  <PresentationFormat>Breitbild</PresentationFormat>
  <Paragraphs>373</Paragraphs>
  <Slides>47</Slides>
  <Notes>23</Notes>
  <HiddenSlides>4</HiddenSlides>
  <MMClips>0</MMClips>
  <ScaleCrop>false</ScaleCrop>
  <HeadingPairs>
    <vt:vector size="6" baseType="variant">
      <vt:variant>
        <vt:lpstr>Verwendete Schriftarten</vt:lpstr>
      </vt:variant>
      <vt:variant>
        <vt:i4>6</vt:i4>
      </vt:variant>
      <vt:variant>
        <vt:lpstr>Design</vt:lpstr>
      </vt:variant>
      <vt:variant>
        <vt:i4>1</vt:i4>
      </vt:variant>
      <vt:variant>
        <vt:lpstr>Folientitel</vt:lpstr>
      </vt:variant>
      <vt:variant>
        <vt:i4>47</vt:i4>
      </vt:variant>
    </vt:vector>
  </HeadingPairs>
  <TitlesOfParts>
    <vt:vector size="54" baseType="lpstr">
      <vt:lpstr>Arial</vt:lpstr>
      <vt:lpstr>Calibri</vt:lpstr>
      <vt:lpstr>Droid Sans Fallback</vt:lpstr>
      <vt:lpstr>FreeSans</vt:lpstr>
      <vt:lpstr>StarSymbol</vt:lpstr>
      <vt:lpstr>Ubuntu</vt:lpstr>
      <vt:lpstr>Larissa-Design</vt:lpstr>
      <vt:lpstr>Software Engineering Einführung</vt:lpstr>
      <vt:lpstr>Organisatorisches: Übersicht</vt:lpstr>
      <vt:lpstr>Organisatorisches: Termine</vt:lpstr>
      <vt:lpstr>Industrievorlesung(en)!</vt:lpstr>
      <vt:lpstr>Organisatorisches: Einordnung</vt:lpstr>
      <vt:lpstr>Literatur</vt:lpstr>
      <vt:lpstr>Ablauf einer Vorlesung</vt:lpstr>
      <vt:lpstr>PowerPoint-Präsentation</vt:lpstr>
      <vt:lpstr>Software Engineering vs. Informatik</vt:lpstr>
      <vt:lpstr>Warum Software Engineering?</vt:lpstr>
      <vt:lpstr>Gründe zur Entstehung: Softwarekrise</vt:lpstr>
      <vt:lpstr>Beispiele gescheiterte Projekte: Ariane 5</vt:lpstr>
      <vt:lpstr>Therac-25</vt:lpstr>
      <vt:lpstr>Apollo 11 PGNCS</vt:lpstr>
      <vt:lpstr>Mariner I</vt:lpstr>
      <vt:lpstr>“Morris Worm”</vt:lpstr>
      <vt:lpstr>Mars Climate Orbiter</vt:lpstr>
      <vt:lpstr>Mars Polar Lander</vt:lpstr>
      <vt:lpstr>Patriot Missile Disaster</vt:lpstr>
      <vt:lpstr>AT&amp;T Telefonnetzwerk-Crash</vt:lpstr>
      <vt:lpstr>Los Angeles Flugkontroll-Crash</vt:lpstr>
      <vt:lpstr>2003 Northeast Blackout</vt:lpstr>
      <vt:lpstr>USS Yorktown</vt:lpstr>
      <vt:lpstr>Mars Global Surveyor</vt:lpstr>
      <vt:lpstr>Toyota Acceleration Bug</vt:lpstr>
      <vt:lpstr>Corrupted Blood Incident</vt:lpstr>
      <vt:lpstr>Hamburg-Altona Railway Switch</vt:lpstr>
      <vt:lpstr>Beispiele für gescheiterte Projekte</vt:lpstr>
      <vt:lpstr>PowerPoint-Präsentation</vt:lpstr>
      <vt:lpstr>Boing 737 Max</vt:lpstr>
      <vt:lpstr>Beispiele für gescheiterte Projekte II</vt:lpstr>
      <vt:lpstr>Extreme Komplexität (Beispiel)</vt:lpstr>
      <vt:lpstr>Aufgabe: Gründe für Scheitern</vt:lpstr>
      <vt:lpstr>Gründe für Scheitern</vt:lpstr>
      <vt:lpstr>Lösung: Software Engineering</vt:lpstr>
      <vt:lpstr>Begriff: Software Engineering</vt:lpstr>
      <vt:lpstr>Definition: Software Engineering (1)</vt:lpstr>
      <vt:lpstr>Definition: Software Engineering (2)</vt:lpstr>
      <vt:lpstr>Definition: Software Engineering (3)</vt:lpstr>
      <vt:lpstr>Aufgabe</vt:lpstr>
      <vt:lpstr>Softwarelebenszyklus - Einordnung</vt:lpstr>
      <vt:lpstr>Abgrenzung: Ingenieursdisziplin</vt:lpstr>
      <vt:lpstr>Was ist „Gute“ Software?</vt:lpstr>
      <vt:lpstr>Fundamentale Prinzipien und Konzepte</vt:lpstr>
      <vt:lpstr>Zusammenfassung</vt:lpstr>
      <vt:lpstr>Was Sie mitgenommen haben sollten</vt:lpstr>
      <vt:lpstr>Literatur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Folie 1</dc:title>
  <dc:creator>siegmunn</dc:creator>
  <cp:lastModifiedBy>Janet</cp:lastModifiedBy>
  <cp:revision>917</cp:revision>
  <cp:lastPrinted>2015-04-10T11:34:16Z</cp:lastPrinted>
  <dcterms:modified xsi:type="dcterms:W3CDTF">2019-09-27T13:27:27Z</dcterms:modified>
</cp:coreProperties>
</file>